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1" r:id="rId3"/>
    <p:sldId id="278" r:id="rId4"/>
    <p:sldId id="277" r:id="rId5"/>
    <p:sldId id="262" r:id="rId6"/>
    <p:sldId id="275" r:id="rId7"/>
    <p:sldId id="295" r:id="rId8"/>
    <p:sldId id="303" r:id="rId9"/>
    <p:sldId id="302" r:id="rId10"/>
    <p:sldId id="297" r:id="rId11"/>
    <p:sldId id="311" r:id="rId12"/>
    <p:sldId id="310" r:id="rId13"/>
    <p:sldId id="312" r:id="rId14"/>
    <p:sldId id="304" r:id="rId15"/>
    <p:sldId id="313" r:id="rId16"/>
    <p:sldId id="314" r:id="rId17"/>
    <p:sldId id="294" r:id="rId18"/>
    <p:sldId id="293" r:id="rId19"/>
    <p:sldId id="315" r:id="rId20"/>
    <p:sldId id="305" r:id="rId21"/>
    <p:sldId id="298" r:id="rId22"/>
    <p:sldId id="316" r:id="rId23"/>
    <p:sldId id="317" r:id="rId24"/>
    <p:sldId id="299" r:id="rId25"/>
    <p:sldId id="306" r:id="rId26"/>
    <p:sldId id="2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4" d="100"/>
          <a:sy n="114" d="100"/>
        </p:scale>
        <p:origin x="36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66737-DDB7-4CD2-90C8-D34B693ABFC6}" type="datetimeFigureOut">
              <a:rPr lang="en-GB" smtClean="0"/>
              <a:t>26/05/2022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483B4-3436-4ECD-AD62-BABBF8E6B354}" type="slidenum">
              <a:rPr lang="en-GB" smtClean="0"/>
              <a:t>‹#›</a:t>
            </a:fld>
            <a:endParaRPr lang="en-GB"/>
          </a:p>
        </p:txBody>
      </p:sp>
    </p:spTree>
    <p:extLst>
      <p:ext uri="{BB962C8B-B14F-4D97-AF65-F5344CB8AC3E}">
        <p14:creationId xmlns:p14="http://schemas.microsoft.com/office/powerpoint/2010/main" val="3646266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a:t>
            </a:fld>
            <a:endParaRPr lang="en-US"/>
          </a:p>
        </p:txBody>
      </p:sp>
    </p:spTree>
    <p:extLst>
      <p:ext uri="{BB962C8B-B14F-4D97-AF65-F5344CB8AC3E}">
        <p14:creationId xmlns:p14="http://schemas.microsoft.com/office/powerpoint/2010/main" val="72884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16</a:t>
            </a:fld>
            <a:endParaRPr lang="en-US"/>
          </a:p>
        </p:txBody>
      </p:sp>
    </p:spTree>
    <p:extLst>
      <p:ext uri="{BB962C8B-B14F-4D97-AF65-F5344CB8AC3E}">
        <p14:creationId xmlns:p14="http://schemas.microsoft.com/office/powerpoint/2010/main" val="52655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17</a:t>
            </a:fld>
            <a:endParaRPr lang="en-US"/>
          </a:p>
        </p:txBody>
      </p:sp>
    </p:spTree>
    <p:extLst>
      <p:ext uri="{BB962C8B-B14F-4D97-AF65-F5344CB8AC3E}">
        <p14:creationId xmlns:p14="http://schemas.microsoft.com/office/powerpoint/2010/main" val="66070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18</a:t>
            </a:fld>
            <a:endParaRPr lang="en-US"/>
          </a:p>
        </p:txBody>
      </p:sp>
    </p:spTree>
    <p:extLst>
      <p:ext uri="{BB962C8B-B14F-4D97-AF65-F5344CB8AC3E}">
        <p14:creationId xmlns:p14="http://schemas.microsoft.com/office/powerpoint/2010/main" val="221779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4C"/>
                </a:solidFill>
                <a:effectLst/>
                <a:latin typeface="Avenir Next W01"/>
              </a:rPr>
              <a:t>A geographic coordinate system (GCS) is a reference framework that defines the locations of features on a model of the earth. It’s shaped like a globe—spherical. Its units are angular, usually degrees.</a:t>
            </a:r>
          </a:p>
          <a:p>
            <a:pPr algn="l"/>
            <a:r>
              <a:rPr lang="en-US" b="0" i="0" dirty="0">
                <a:solidFill>
                  <a:srgbClr val="4C4C4C"/>
                </a:solidFill>
                <a:effectLst/>
                <a:latin typeface="Avenir Next W01"/>
              </a:rPr>
              <a:t>A projected coordinate system (PCS) is flat. It contains a GCS, but it converts that GCS into a flat surface, using math (the projection algorithm) and other parameters. Its units are linear, most commonly in meters.</a:t>
            </a:r>
          </a:p>
          <a:p>
            <a:pPr algn="l"/>
            <a:endParaRPr lang="en-US" b="0" i="0" dirty="0">
              <a:solidFill>
                <a:srgbClr val="4C4C4C"/>
              </a:solidFill>
              <a:effectLst/>
              <a:latin typeface="Avenir Next W01"/>
            </a:endParaRPr>
          </a:p>
          <a:p>
            <a:pPr algn="l"/>
            <a:r>
              <a:rPr lang="en-US" b="0" i="0" dirty="0">
                <a:solidFill>
                  <a:srgbClr val="4C4C4C"/>
                </a:solidFill>
                <a:effectLst/>
                <a:latin typeface="Avenir Next W01"/>
              </a:rPr>
              <a:t>https://www.esri.com/arcgis-blog/products/arcgis-pro/mapping/coordinate-systems-difference/#GCS </a:t>
            </a:r>
          </a:p>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20</a:t>
            </a:fld>
            <a:endParaRPr lang="en-US"/>
          </a:p>
        </p:txBody>
      </p:sp>
    </p:spTree>
    <p:extLst>
      <p:ext uri="{BB962C8B-B14F-4D97-AF65-F5344CB8AC3E}">
        <p14:creationId xmlns:p14="http://schemas.microsoft.com/office/powerpoint/2010/main" val="667554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24</a:t>
            </a:fld>
            <a:endParaRPr lang="en-US"/>
          </a:p>
        </p:txBody>
      </p:sp>
    </p:spTree>
    <p:extLst>
      <p:ext uri="{BB962C8B-B14F-4D97-AF65-F5344CB8AC3E}">
        <p14:creationId xmlns:p14="http://schemas.microsoft.com/office/powerpoint/2010/main" val="3150439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3</a:t>
            </a:fld>
            <a:endParaRPr lang="en-US"/>
          </a:p>
        </p:txBody>
      </p:sp>
    </p:spTree>
    <p:extLst>
      <p:ext uri="{BB962C8B-B14F-4D97-AF65-F5344CB8AC3E}">
        <p14:creationId xmlns:p14="http://schemas.microsoft.com/office/powerpoint/2010/main" val="518798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354789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D74495-12D2-6A47-A762-3590D56449EA}" type="slidenum">
              <a:rPr lang="en-US" smtClean="0"/>
              <a:t>6</a:t>
            </a:fld>
            <a:endParaRPr lang="en-US"/>
          </a:p>
        </p:txBody>
      </p:sp>
    </p:spTree>
    <p:extLst>
      <p:ext uri="{BB962C8B-B14F-4D97-AF65-F5344CB8AC3E}">
        <p14:creationId xmlns:p14="http://schemas.microsoft.com/office/powerpoint/2010/main" val="1286565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9</a:t>
            </a:fld>
            <a:endParaRPr lang="en-US"/>
          </a:p>
        </p:txBody>
      </p:sp>
    </p:spTree>
    <p:extLst>
      <p:ext uri="{BB962C8B-B14F-4D97-AF65-F5344CB8AC3E}">
        <p14:creationId xmlns:p14="http://schemas.microsoft.com/office/powerpoint/2010/main" val="182578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10</a:t>
            </a:fld>
            <a:endParaRPr lang="en-US"/>
          </a:p>
        </p:txBody>
      </p:sp>
    </p:spTree>
    <p:extLst>
      <p:ext uri="{BB962C8B-B14F-4D97-AF65-F5344CB8AC3E}">
        <p14:creationId xmlns:p14="http://schemas.microsoft.com/office/powerpoint/2010/main" val="564472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11</a:t>
            </a:fld>
            <a:endParaRPr lang="en-US"/>
          </a:p>
        </p:txBody>
      </p:sp>
    </p:spTree>
    <p:extLst>
      <p:ext uri="{BB962C8B-B14F-4D97-AF65-F5344CB8AC3E}">
        <p14:creationId xmlns:p14="http://schemas.microsoft.com/office/powerpoint/2010/main" val="357340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14</a:t>
            </a:fld>
            <a:endParaRPr lang="en-US"/>
          </a:p>
        </p:txBody>
      </p:sp>
    </p:spTree>
    <p:extLst>
      <p:ext uri="{BB962C8B-B14F-4D97-AF65-F5344CB8AC3E}">
        <p14:creationId xmlns:p14="http://schemas.microsoft.com/office/powerpoint/2010/main" val="1287497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D74495-12D2-6A47-A762-3590D56449EA}" type="slidenum">
              <a:rPr lang="en-US" smtClean="0"/>
              <a:t>15</a:t>
            </a:fld>
            <a:endParaRPr lang="en-US"/>
          </a:p>
        </p:txBody>
      </p:sp>
    </p:spTree>
    <p:extLst>
      <p:ext uri="{BB962C8B-B14F-4D97-AF65-F5344CB8AC3E}">
        <p14:creationId xmlns:p14="http://schemas.microsoft.com/office/powerpoint/2010/main" val="390102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BC32-47CD-CED6-E496-F5AA3DC7C6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5D5B6AA-4D67-A20C-7503-AC79BABB6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9B0A696-1212-C1A2-E5DA-FEBC8FC86DD3}"/>
              </a:ext>
            </a:extLst>
          </p:cNvPr>
          <p:cNvSpPr>
            <a:spLocks noGrp="1"/>
          </p:cNvSpPr>
          <p:nvPr>
            <p:ph type="dt" sz="half" idx="10"/>
          </p:nvPr>
        </p:nvSpPr>
        <p:spPr/>
        <p:txBody>
          <a:bodyPr/>
          <a:lstStyle/>
          <a:p>
            <a:fld id="{BB5CF28D-EE76-4C0C-BBE0-E6D1637E887F}" type="datetimeFigureOut">
              <a:rPr lang="en-GB" smtClean="0"/>
              <a:t>26/05/2022</a:t>
            </a:fld>
            <a:endParaRPr lang="en-GB"/>
          </a:p>
        </p:txBody>
      </p:sp>
      <p:sp>
        <p:nvSpPr>
          <p:cNvPr id="5" name="Footer Placeholder 4">
            <a:extLst>
              <a:ext uri="{FF2B5EF4-FFF2-40B4-BE49-F238E27FC236}">
                <a16:creationId xmlns:a16="http://schemas.microsoft.com/office/drawing/2014/main" id="{A7CFE29D-256F-D700-CCE5-A4181196F4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10E30E-0990-8F1B-313B-2030103874B1}"/>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399507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CF4A-4AC2-293C-D2CC-B0E03016935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CFDEEC7-4C27-7E8B-1F9E-31080558FB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3D88DE-ED87-A93C-4004-78554A814A8B}"/>
              </a:ext>
            </a:extLst>
          </p:cNvPr>
          <p:cNvSpPr>
            <a:spLocks noGrp="1"/>
          </p:cNvSpPr>
          <p:nvPr>
            <p:ph type="dt" sz="half" idx="10"/>
          </p:nvPr>
        </p:nvSpPr>
        <p:spPr/>
        <p:txBody>
          <a:bodyPr/>
          <a:lstStyle/>
          <a:p>
            <a:fld id="{BB5CF28D-EE76-4C0C-BBE0-E6D1637E887F}" type="datetimeFigureOut">
              <a:rPr lang="en-GB" smtClean="0"/>
              <a:t>26/05/2022</a:t>
            </a:fld>
            <a:endParaRPr lang="en-GB"/>
          </a:p>
        </p:txBody>
      </p:sp>
      <p:sp>
        <p:nvSpPr>
          <p:cNvPr id="5" name="Footer Placeholder 4">
            <a:extLst>
              <a:ext uri="{FF2B5EF4-FFF2-40B4-BE49-F238E27FC236}">
                <a16:creationId xmlns:a16="http://schemas.microsoft.com/office/drawing/2014/main" id="{0342D684-6FE5-D63E-347C-AD9C4A12B2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A3D801-B67D-A221-862C-8CA39968EA4B}"/>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4254966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5EB148-DEA3-3F82-7356-4EF39EE6AD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E50748A-93FD-27EA-0FBE-205B478F4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7BD3C9-BCBF-8A20-2069-E5A831C5D541}"/>
              </a:ext>
            </a:extLst>
          </p:cNvPr>
          <p:cNvSpPr>
            <a:spLocks noGrp="1"/>
          </p:cNvSpPr>
          <p:nvPr>
            <p:ph type="dt" sz="half" idx="10"/>
          </p:nvPr>
        </p:nvSpPr>
        <p:spPr/>
        <p:txBody>
          <a:bodyPr/>
          <a:lstStyle/>
          <a:p>
            <a:fld id="{BB5CF28D-EE76-4C0C-BBE0-E6D1637E887F}" type="datetimeFigureOut">
              <a:rPr lang="en-GB" smtClean="0"/>
              <a:t>26/05/2022</a:t>
            </a:fld>
            <a:endParaRPr lang="en-GB"/>
          </a:p>
        </p:txBody>
      </p:sp>
      <p:sp>
        <p:nvSpPr>
          <p:cNvPr id="5" name="Footer Placeholder 4">
            <a:extLst>
              <a:ext uri="{FF2B5EF4-FFF2-40B4-BE49-F238E27FC236}">
                <a16:creationId xmlns:a16="http://schemas.microsoft.com/office/drawing/2014/main" id="{0DA6A675-A055-4C87-ADD2-109EBF72FE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1AC729-19C1-E6A0-BDAA-3C3D51B213F8}"/>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355453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26/05/2022</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19973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26/05/2022</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4156974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26/05/2022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428750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26/05/2022</a:t>
            </a:fld>
            <a:endParaRPr lang="en-US" dirty="0"/>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135700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26/05/2022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2627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6FF1-E69A-3769-B2AC-78ABA13981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F7EA888-98F0-1D3D-C041-E965DBBBEE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FDEB37-B358-DE12-C25C-9E6052932336}"/>
              </a:ext>
            </a:extLst>
          </p:cNvPr>
          <p:cNvSpPr>
            <a:spLocks noGrp="1"/>
          </p:cNvSpPr>
          <p:nvPr>
            <p:ph type="dt" sz="half" idx="10"/>
          </p:nvPr>
        </p:nvSpPr>
        <p:spPr/>
        <p:txBody>
          <a:bodyPr/>
          <a:lstStyle/>
          <a:p>
            <a:fld id="{BB5CF28D-EE76-4C0C-BBE0-E6D1637E887F}" type="datetimeFigureOut">
              <a:rPr lang="en-GB" smtClean="0"/>
              <a:t>26/05/2022</a:t>
            </a:fld>
            <a:endParaRPr lang="en-GB"/>
          </a:p>
        </p:txBody>
      </p:sp>
      <p:sp>
        <p:nvSpPr>
          <p:cNvPr id="5" name="Footer Placeholder 4">
            <a:extLst>
              <a:ext uri="{FF2B5EF4-FFF2-40B4-BE49-F238E27FC236}">
                <a16:creationId xmlns:a16="http://schemas.microsoft.com/office/drawing/2014/main" id="{62DFDD86-2EA7-8E6A-1FDF-DAA8F021DB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A5C1C-8621-4FE1-88DF-C55135B4AD62}"/>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369431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9383-CFB3-A9B5-3F9B-5B9AD253B1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0757518-13B3-135D-7C31-36A9D000EE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A229E7-32F3-564B-87C8-340A6CD97208}"/>
              </a:ext>
            </a:extLst>
          </p:cNvPr>
          <p:cNvSpPr>
            <a:spLocks noGrp="1"/>
          </p:cNvSpPr>
          <p:nvPr>
            <p:ph type="dt" sz="half" idx="10"/>
          </p:nvPr>
        </p:nvSpPr>
        <p:spPr/>
        <p:txBody>
          <a:bodyPr/>
          <a:lstStyle/>
          <a:p>
            <a:fld id="{BB5CF28D-EE76-4C0C-BBE0-E6D1637E887F}" type="datetimeFigureOut">
              <a:rPr lang="en-GB" smtClean="0"/>
              <a:t>26/05/2022</a:t>
            </a:fld>
            <a:endParaRPr lang="en-GB"/>
          </a:p>
        </p:txBody>
      </p:sp>
      <p:sp>
        <p:nvSpPr>
          <p:cNvPr id="5" name="Footer Placeholder 4">
            <a:extLst>
              <a:ext uri="{FF2B5EF4-FFF2-40B4-BE49-F238E27FC236}">
                <a16:creationId xmlns:a16="http://schemas.microsoft.com/office/drawing/2014/main" id="{9BA9B85E-CB20-DBD5-5FB7-3B146BD9C6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6B3523-11A2-EA3B-70EA-7C6BA0217521}"/>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812215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4EE9D-0B16-51D5-2AFB-CB6C826C20C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DA0725-E596-7CC4-E946-5FD8A63C5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7E915BE-F0C0-842F-3A98-B60179A7E9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53C0B72-EE5F-1BC6-F776-8046004EE866}"/>
              </a:ext>
            </a:extLst>
          </p:cNvPr>
          <p:cNvSpPr>
            <a:spLocks noGrp="1"/>
          </p:cNvSpPr>
          <p:nvPr>
            <p:ph type="dt" sz="half" idx="10"/>
          </p:nvPr>
        </p:nvSpPr>
        <p:spPr/>
        <p:txBody>
          <a:bodyPr/>
          <a:lstStyle/>
          <a:p>
            <a:fld id="{BB5CF28D-EE76-4C0C-BBE0-E6D1637E887F}" type="datetimeFigureOut">
              <a:rPr lang="en-GB" smtClean="0"/>
              <a:t>26/05/2022</a:t>
            </a:fld>
            <a:endParaRPr lang="en-GB"/>
          </a:p>
        </p:txBody>
      </p:sp>
      <p:sp>
        <p:nvSpPr>
          <p:cNvPr id="6" name="Footer Placeholder 5">
            <a:extLst>
              <a:ext uri="{FF2B5EF4-FFF2-40B4-BE49-F238E27FC236}">
                <a16:creationId xmlns:a16="http://schemas.microsoft.com/office/drawing/2014/main" id="{5F19C7AB-1BA4-0EDA-5637-2EC9C30BB9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5B5B6CE-2C2F-9D56-E380-2A19ED861A77}"/>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320813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179B-71C3-C969-1F40-1FD22C066B5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7517E92-125C-905A-C755-28A01BD2F3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5AB904-AF12-8471-F8C2-AECCA3925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A5C0D40-31DB-A6A3-3E3F-00562A223E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512E2B-7F1E-0751-D278-F27EE1656A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A516BF4-77E7-BA77-2155-68DD24520F83}"/>
              </a:ext>
            </a:extLst>
          </p:cNvPr>
          <p:cNvSpPr>
            <a:spLocks noGrp="1"/>
          </p:cNvSpPr>
          <p:nvPr>
            <p:ph type="dt" sz="half" idx="10"/>
          </p:nvPr>
        </p:nvSpPr>
        <p:spPr/>
        <p:txBody>
          <a:bodyPr/>
          <a:lstStyle/>
          <a:p>
            <a:fld id="{BB5CF28D-EE76-4C0C-BBE0-E6D1637E887F}" type="datetimeFigureOut">
              <a:rPr lang="en-GB" smtClean="0"/>
              <a:t>26/05/2022</a:t>
            </a:fld>
            <a:endParaRPr lang="en-GB"/>
          </a:p>
        </p:txBody>
      </p:sp>
      <p:sp>
        <p:nvSpPr>
          <p:cNvPr id="8" name="Footer Placeholder 7">
            <a:extLst>
              <a:ext uri="{FF2B5EF4-FFF2-40B4-BE49-F238E27FC236}">
                <a16:creationId xmlns:a16="http://schemas.microsoft.com/office/drawing/2014/main" id="{86FE6387-6469-331C-8980-BDAB63B1733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4C9F1B6-2F74-922B-FC7E-D4A361B3E82F}"/>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2559894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89F5-860F-12CF-6495-A546E7DCF70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B3B3A33-4D4D-EB07-517B-228B82344AFB}"/>
              </a:ext>
            </a:extLst>
          </p:cNvPr>
          <p:cNvSpPr>
            <a:spLocks noGrp="1"/>
          </p:cNvSpPr>
          <p:nvPr>
            <p:ph type="dt" sz="half" idx="10"/>
          </p:nvPr>
        </p:nvSpPr>
        <p:spPr/>
        <p:txBody>
          <a:bodyPr/>
          <a:lstStyle/>
          <a:p>
            <a:fld id="{BB5CF28D-EE76-4C0C-BBE0-E6D1637E887F}" type="datetimeFigureOut">
              <a:rPr lang="en-GB" smtClean="0"/>
              <a:t>26/05/2022</a:t>
            </a:fld>
            <a:endParaRPr lang="en-GB"/>
          </a:p>
        </p:txBody>
      </p:sp>
      <p:sp>
        <p:nvSpPr>
          <p:cNvPr id="4" name="Footer Placeholder 3">
            <a:extLst>
              <a:ext uri="{FF2B5EF4-FFF2-40B4-BE49-F238E27FC236}">
                <a16:creationId xmlns:a16="http://schemas.microsoft.com/office/drawing/2014/main" id="{A660E016-C9E8-0772-1CC9-981975FF36E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36DB07F-74C1-0C12-3715-52B02682E512}"/>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1409177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2F338F-A613-4F9E-5792-AF6E7B36F448}"/>
              </a:ext>
            </a:extLst>
          </p:cNvPr>
          <p:cNvSpPr>
            <a:spLocks noGrp="1"/>
          </p:cNvSpPr>
          <p:nvPr>
            <p:ph type="dt" sz="half" idx="10"/>
          </p:nvPr>
        </p:nvSpPr>
        <p:spPr/>
        <p:txBody>
          <a:bodyPr/>
          <a:lstStyle/>
          <a:p>
            <a:fld id="{BB5CF28D-EE76-4C0C-BBE0-E6D1637E887F}" type="datetimeFigureOut">
              <a:rPr lang="en-GB" smtClean="0"/>
              <a:t>26/05/2022</a:t>
            </a:fld>
            <a:endParaRPr lang="en-GB"/>
          </a:p>
        </p:txBody>
      </p:sp>
      <p:sp>
        <p:nvSpPr>
          <p:cNvPr id="3" name="Footer Placeholder 2">
            <a:extLst>
              <a:ext uri="{FF2B5EF4-FFF2-40B4-BE49-F238E27FC236}">
                <a16:creationId xmlns:a16="http://schemas.microsoft.com/office/drawing/2014/main" id="{4E0420A7-307A-147E-F2FF-335611DE23E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E7007C3-5EF7-7906-A6B6-32A7C0405E0C}"/>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48466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F295-1D13-FAD0-9C37-5CFB93467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7BDA5F8-57D8-A3E4-0A70-A2E24460F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C8729BC-B715-B506-9A3A-D2EECA6776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8CA34B-B2C6-DD80-1D0C-1FF14391D2D9}"/>
              </a:ext>
            </a:extLst>
          </p:cNvPr>
          <p:cNvSpPr>
            <a:spLocks noGrp="1"/>
          </p:cNvSpPr>
          <p:nvPr>
            <p:ph type="dt" sz="half" idx="10"/>
          </p:nvPr>
        </p:nvSpPr>
        <p:spPr/>
        <p:txBody>
          <a:bodyPr/>
          <a:lstStyle/>
          <a:p>
            <a:fld id="{BB5CF28D-EE76-4C0C-BBE0-E6D1637E887F}" type="datetimeFigureOut">
              <a:rPr lang="en-GB" smtClean="0"/>
              <a:t>26/05/2022</a:t>
            </a:fld>
            <a:endParaRPr lang="en-GB"/>
          </a:p>
        </p:txBody>
      </p:sp>
      <p:sp>
        <p:nvSpPr>
          <p:cNvPr id="6" name="Footer Placeholder 5">
            <a:extLst>
              <a:ext uri="{FF2B5EF4-FFF2-40B4-BE49-F238E27FC236}">
                <a16:creationId xmlns:a16="http://schemas.microsoft.com/office/drawing/2014/main" id="{5A9A4285-10AF-5CAB-4541-E8DB84A8C3D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5EC9066-3D11-F142-7FE8-B358FC28460C}"/>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133564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3A37-7F06-7457-464E-C8D5F4B89E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9CCBDE-4728-20CB-EDCF-345FAA023E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7914B03-4923-038C-BF3A-8F123E75B3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C2DED0-A434-91C8-F64A-873B43584BF4}"/>
              </a:ext>
            </a:extLst>
          </p:cNvPr>
          <p:cNvSpPr>
            <a:spLocks noGrp="1"/>
          </p:cNvSpPr>
          <p:nvPr>
            <p:ph type="dt" sz="half" idx="10"/>
          </p:nvPr>
        </p:nvSpPr>
        <p:spPr/>
        <p:txBody>
          <a:bodyPr/>
          <a:lstStyle/>
          <a:p>
            <a:fld id="{BB5CF28D-EE76-4C0C-BBE0-E6D1637E887F}" type="datetimeFigureOut">
              <a:rPr lang="en-GB" smtClean="0"/>
              <a:t>26/05/2022</a:t>
            </a:fld>
            <a:endParaRPr lang="en-GB"/>
          </a:p>
        </p:txBody>
      </p:sp>
      <p:sp>
        <p:nvSpPr>
          <p:cNvPr id="6" name="Footer Placeholder 5">
            <a:extLst>
              <a:ext uri="{FF2B5EF4-FFF2-40B4-BE49-F238E27FC236}">
                <a16:creationId xmlns:a16="http://schemas.microsoft.com/office/drawing/2014/main" id="{A354F142-B723-6E49-5092-10DFDDA925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7C2F7D-03A6-B79F-1638-2EA348FF6513}"/>
              </a:ext>
            </a:extLst>
          </p:cNvPr>
          <p:cNvSpPr>
            <a:spLocks noGrp="1"/>
          </p:cNvSpPr>
          <p:nvPr>
            <p:ph type="sldNum" sz="quarter" idx="12"/>
          </p:nvPr>
        </p:nvSpPr>
        <p:spPr/>
        <p:txBody>
          <a:bodyPr/>
          <a:lstStyle/>
          <a:p>
            <a:fld id="{3BE4EDE2-9A51-4F7A-AE20-671CE5666BB3}" type="slidenum">
              <a:rPr lang="en-GB" smtClean="0"/>
              <a:t>‹#›</a:t>
            </a:fld>
            <a:endParaRPr lang="en-GB"/>
          </a:p>
        </p:txBody>
      </p:sp>
    </p:spTree>
    <p:extLst>
      <p:ext uri="{BB962C8B-B14F-4D97-AF65-F5344CB8AC3E}">
        <p14:creationId xmlns:p14="http://schemas.microsoft.com/office/powerpoint/2010/main" val="4171371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52012E-2CC2-B809-D9DF-32A3A3AB33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241702-68F6-BF40-7734-AF76EE36D7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645658-D195-D869-BE0F-2C9E070B5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CF28D-EE76-4C0C-BBE0-E6D1637E887F}" type="datetimeFigureOut">
              <a:rPr lang="en-GB" smtClean="0"/>
              <a:t>26/05/2022</a:t>
            </a:fld>
            <a:endParaRPr lang="en-GB"/>
          </a:p>
        </p:txBody>
      </p:sp>
      <p:sp>
        <p:nvSpPr>
          <p:cNvPr id="5" name="Footer Placeholder 4">
            <a:extLst>
              <a:ext uri="{FF2B5EF4-FFF2-40B4-BE49-F238E27FC236}">
                <a16:creationId xmlns:a16="http://schemas.microsoft.com/office/drawing/2014/main" id="{C2149BCB-47B4-E1AC-9E24-89C41D9639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5C89389-5C7C-9A8B-3D2E-18EA1371E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E4EDE2-9A51-4F7A-AE20-671CE5666BB3}" type="slidenum">
              <a:rPr lang="en-GB" smtClean="0"/>
              <a:t>‹#›</a:t>
            </a:fld>
            <a:endParaRPr lang="en-GB"/>
          </a:p>
        </p:txBody>
      </p:sp>
    </p:spTree>
    <p:extLst>
      <p:ext uri="{BB962C8B-B14F-4D97-AF65-F5344CB8AC3E}">
        <p14:creationId xmlns:p14="http://schemas.microsoft.com/office/powerpoint/2010/main" val="2489641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tubecreature.com/#/livesontheline/current/same/U/*/FFTFTF/11.469326848406268/-0.1622/51.5142/"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hyperlink" Target="mailto:nadia.kennar@manchester.ac.uk"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user/UKDATASERVICE" TargetMode="Externa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KDataServiceOpen/Crime_Data_in_R"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E259C-6420-2FC1-0A1C-F5459CD98F96}"/>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D9CFF8E7-91E5-8228-544D-80414DCC0E4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91404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7481-92B5-4631-86BB-0E62EDA56A03}"/>
              </a:ext>
            </a:extLst>
          </p:cNvPr>
          <p:cNvSpPr>
            <a:spLocks noGrp="1"/>
          </p:cNvSpPr>
          <p:nvPr>
            <p:ph type="title"/>
          </p:nvPr>
        </p:nvSpPr>
        <p:spPr/>
        <p:txBody>
          <a:bodyPr/>
          <a:lstStyle/>
          <a:p>
            <a:r>
              <a:rPr lang="en-GB" dirty="0"/>
              <a:t>Reference vs Thematic Maps Continued… </a:t>
            </a:r>
          </a:p>
        </p:txBody>
      </p:sp>
      <p:pic>
        <p:nvPicPr>
          <p:cNvPr id="5" name="Picture 4" descr="This is an example of a reference map; it demonstrates a world map with various descriptors such as the name of each country&#10;">
            <a:extLst>
              <a:ext uri="{FF2B5EF4-FFF2-40B4-BE49-F238E27FC236}">
                <a16:creationId xmlns:a16="http://schemas.microsoft.com/office/drawing/2014/main" id="{8D768E73-149F-434B-9EF8-86A44CE53738}"/>
              </a:ext>
            </a:extLst>
          </p:cNvPr>
          <p:cNvPicPr>
            <a:picLocks noChangeAspect="1"/>
          </p:cNvPicPr>
          <p:nvPr/>
        </p:nvPicPr>
        <p:blipFill>
          <a:blip r:embed="rId3"/>
          <a:stretch>
            <a:fillRect/>
          </a:stretch>
        </p:blipFill>
        <p:spPr>
          <a:xfrm>
            <a:off x="736022" y="1814777"/>
            <a:ext cx="4135579" cy="3491513"/>
          </a:xfrm>
          <a:prstGeom prst="rect">
            <a:avLst/>
          </a:prstGeom>
        </p:spPr>
      </p:pic>
      <p:sp>
        <p:nvSpPr>
          <p:cNvPr id="3" name="TextBox 2">
            <a:extLst>
              <a:ext uri="{FF2B5EF4-FFF2-40B4-BE49-F238E27FC236}">
                <a16:creationId xmlns:a16="http://schemas.microsoft.com/office/drawing/2014/main" id="{1FBB71EF-1340-4F55-B7DF-AAA89021CAF7}"/>
              </a:ext>
            </a:extLst>
          </p:cNvPr>
          <p:cNvSpPr txBox="1"/>
          <p:nvPr/>
        </p:nvSpPr>
        <p:spPr>
          <a:xfrm>
            <a:off x="5456253" y="3199171"/>
            <a:ext cx="710085" cy="369332"/>
          </a:xfrm>
          <a:prstGeom prst="rect">
            <a:avLst/>
          </a:prstGeom>
          <a:noFill/>
        </p:spPr>
        <p:txBody>
          <a:bodyPr wrap="square" rtlCol="0">
            <a:spAutoFit/>
          </a:bodyPr>
          <a:lstStyle/>
          <a:p>
            <a:r>
              <a:rPr lang="en-GB" dirty="0"/>
              <a:t>Vs</a:t>
            </a:r>
          </a:p>
        </p:txBody>
      </p:sp>
      <p:pic>
        <p:nvPicPr>
          <p:cNvPr id="7" name="Picture 6" descr="This is an example of a reference map; it demonstrates an example of a cartogram using population as a weighted variable &#10;">
            <a:extLst>
              <a:ext uri="{FF2B5EF4-FFF2-40B4-BE49-F238E27FC236}">
                <a16:creationId xmlns:a16="http://schemas.microsoft.com/office/drawing/2014/main" id="{7D246EEC-2AAA-4820-B445-22BF84D39780}"/>
              </a:ext>
            </a:extLst>
          </p:cNvPr>
          <p:cNvPicPr>
            <a:picLocks noChangeAspect="1"/>
          </p:cNvPicPr>
          <p:nvPr/>
        </p:nvPicPr>
        <p:blipFill rotWithShape="1">
          <a:blip r:embed="rId4"/>
          <a:srcRect t="9682"/>
          <a:stretch/>
        </p:blipFill>
        <p:spPr>
          <a:xfrm>
            <a:off x="6540982" y="1910436"/>
            <a:ext cx="4274489" cy="3860621"/>
          </a:xfrm>
          <a:prstGeom prst="rect">
            <a:avLst/>
          </a:prstGeom>
        </p:spPr>
      </p:pic>
      <p:sp>
        <p:nvSpPr>
          <p:cNvPr id="4" name="Slide Number Placeholder 3">
            <a:extLst>
              <a:ext uri="{FF2B5EF4-FFF2-40B4-BE49-F238E27FC236}">
                <a16:creationId xmlns:a16="http://schemas.microsoft.com/office/drawing/2014/main" id="{C0C97D87-4862-4621-8C0B-4F8041C1325F}"/>
              </a:ext>
            </a:extLst>
          </p:cNvPr>
          <p:cNvSpPr>
            <a:spLocks noGrp="1"/>
          </p:cNvSpPr>
          <p:nvPr>
            <p:ph type="sldNum" sz="quarter" idx="12"/>
          </p:nvPr>
        </p:nvSpPr>
        <p:spPr/>
        <p:txBody>
          <a:bodyPr/>
          <a:lstStyle/>
          <a:p>
            <a:fld id="{016687C5-7511-7743-B429-3BDBE272F28B}" type="slidenum">
              <a:rPr lang="en-US" smtClean="0"/>
              <a:t>10</a:t>
            </a:fld>
            <a:endParaRPr lang="en-US"/>
          </a:p>
        </p:txBody>
      </p:sp>
    </p:spTree>
    <p:extLst>
      <p:ext uri="{BB962C8B-B14F-4D97-AF65-F5344CB8AC3E}">
        <p14:creationId xmlns:p14="http://schemas.microsoft.com/office/powerpoint/2010/main" val="1352810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7C746-1480-47E8-9B0C-925E72AF817C}"/>
              </a:ext>
            </a:extLst>
          </p:cNvPr>
          <p:cNvSpPr>
            <a:spLocks noGrp="1"/>
          </p:cNvSpPr>
          <p:nvPr>
            <p:ph type="title"/>
          </p:nvPr>
        </p:nvSpPr>
        <p:spPr>
          <a:xfrm>
            <a:off x="741948" y="584458"/>
            <a:ext cx="9869906" cy="365125"/>
          </a:xfrm>
        </p:spPr>
        <p:txBody>
          <a:bodyPr/>
          <a:lstStyle/>
          <a:p>
            <a:r>
              <a:rPr lang="en-GB" sz="3600" dirty="0"/>
              <a:t>Scenario 1: The visualisation of road networks to improve road safety measures are a </a:t>
            </a:r>
            <a:r>
              <a:rPr lang="en-GB" sz="3200" dirty="0"/>
              <a:t>type</a:t>
            </a:r>
            <a:r>
              <a:rPr lang="en-GB" sz="3600" dirty="0"/>
              <a:t> of </a:t>
            </a:r>
          </a:p>
        </p:txBody>
      </p:sp>
      <p:pic>
        <p:nvPicPr>
          <p:cNvPr id="5" name="Picture 4" descr="In response to scenario 1 &quot;The visualisation of road networks to improve road safety measures are a type of&quot;&#10;&#10;- 8% answered not sure &#10;- 40% answered reference &#10;- 52% answered thematic &#10;&#10;">
            <a:extLst>
              <a:ext uri="{FF2B5EF4-FFF2-40B4-BE49-F238E27FC236}">
                <a16:creationId xmlns:a16="http://schemas.microsoft.com/office/drawing/2014/main" id="{C20E795E-10C5-4A13-B777-9E0132F1ED64}"/>
              </a:ext>
            </a:extLst>
          </p:cNvPr>
          <p:cNvPicPr>
            <a:picLocks noChangeAspect="1"/>
          </p:cNvPicPr>
          <p:nvPr/>
        </p:nvPicPr>
        <p:blipFill rotWithShape="1">
          <a:blip r:embed="rId3"/>
          <a:srcRect l="16382" t="34353" r="65362" b="23708"/>
          <a:stretch/>
        </p:blipFill>
        <p:spPr>
          <a:xfrm>
            <a:off x="2108445" y="1888957"/>
            <a:ext cx="6502155" cy="4204785"/>
          </a:xfrm>
          <a:prstGeom prst="rect">
            <a:avLst/>
          </a:prstGeom>
        </p:spPr>
      </p:pic>
      <p:sp>
        <p:nvSpPr>
          <p:cNvPr id="2" name="Slide Number Placeholder 1">
            <a:extLst>
              <a:ext uri="{FF2B5EF4-FFF2-40B4-BE49-F238E27FC236}">
                <a16:creationId xmlns:a16="http://schemas.microsoft.com/office/drawing/2014/main" id="{33A2CE71-7A0F-40D7-B57C-FB4457A41965}"/>
              </a:ext>
            </a:extLst>
          </p:cNvPr>
          <p:cNvSpPr>
            <a:spLocks noGrp="1"/>
          </p:cNvSpPr>
          <p:nvPr>
            <p:ph type="sldNum" sz="quarter" idx="12"/>
          </p:nvPr>
        </p:nvSpPr>
        <p:spPr/>
        <p:txBody>
          <a:bodyPr/>
          <a:lstStyle/>
          <a:p>
            <a:fld id="{016687C5-7511-7743-B429-3BDBE272F28B}" type="slidenum">
              <a:rPr lang="en-US" smtClean="0"/>
              <a:t>11</a:t>
            </a:fld>
            <a:endParaRPr lang="en-US" dirty="0"/>
          </a:p>
        </p:txBody>
      </p:sp>
    </p:spTree>
    <p:extLst>
      <p:ext uri="{BB962C8B-B14F-4D97-AF65-F5344CB8AC3E}">
        <p14:creationId xmlns:p14="http://schemas.microsoft.com/office/powerpoint/2010/main" val="1623123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D4EE24-982F-4200-BB22-3587BE2E1D0D}"/>
              </a:ext>
            </a:extLst>
          </p:cNvPr>
          <p:cNvSpPr>
            <a:spLocks noGrp="1"/>
          </p:cNvSpPr>
          <p:nvPr>
            <p:ph type="title"/>
          </p:nvPr>
        </p:nvSpPr>
        <p:spPr>
          <a:xfrm>
            <a:off x="826168" y="516902"/>
            <a:ext cx="9977271" cy="548819"/>
          </a:xfrm>
        </p:spPr>
        <p:txBody>
          <a:bodyPr/>
          <a:lstStyle/>
          <a:p>
            <a:r>
              <a:rPr lang="en-GB" sz="3600" dirty="0"/>
              <a:t>Scenario 2: The visualisation of the earths surface, showing its elevation, is a type of</a:t>
            </a:r>
          </a:p>
        </p:txBody>
      </p:sp>
      <p:pic>
        <p:nvPicPr>
          <p:cNvPr id="5" name="Picture 4" descr="In response to scenario 2 &quot;Navigation tools such as Google maps or City-Mapper can be classed as&quot; &#10;&#10;- 11% answered not sure &#10;- 19% answered thematic &#10;- 70% answered reference ">
            <a:extLst>
              <a:ext uri="{FF2B5EF4-FFF2-40B4-BE49-F238E27FC236}">
                <a16:creationId xmlns:a16="http://schemas.microsoft.com/office/drawing/2014/main" id="{401788FD-6A93-4B9C-B55B-0B15F0EE5265}"/>
              </a:ext>
            </a:extLst>
          </p:cNvPr>
          <p:cNvPicPr>
            <a:picLocks noChangeAspect="1"/>
          </p:cNvPicPr>
          <p:nvPr/>
        </p:nvPicPr>
        <p:blipFill rotWithShape="1">
          <a:blip r:embed="rId2"/>
          <a:srcRect l="15987" t="33174" r="64967" b="28266"/>
          <a:stretch/>
        </p:blipFill>
        <p:spPr>
          <a:xfrm>
            <a:off x="2093494" y="1999527"/>
            <a:ext cx="6920854" cy="3944529"/>
          </a:xfrm>
          <a:prstGeom prst="rect">
            <a:avLst/>
          </a:prstGeom>
        </p:spPr>
      </p:pic>
      <p:sp>
        <p:nvSpPr>
          <p:cNvPr id="2" name="Slide Number Placeholder 1">
            <a:extLst>
              <a:ext uri="{FF2B5EF4-FFF2-40B4-BE49-F238E27FC236}">
                <a16:creationId xmlns:a16="http://schemas.microsoft.com/office/drawing/2014/main" id="{213D80E3-2981-4E97-9336-75FFD2ECD7AB}"/>
              </a:ext>
            </a:extLst>
          </p:cNvPr>
          <p:cNvSpPr>
            <a:spLocks noGrp="1"/>
          </p:cNvSpPr>
          <p:nvPr>
            <p:ph type="sldNum" sz="quarter" idx="12"/>
          </p:nvPr>
        </p:nvSpPr>
        <p:spPr/>
        <p:txBody>
          <a:bodyPr/>
          <a:lstStyle/>
          <a:p>
            <a:fld id="{016687C5-7511-7743-B429-3BDBE272F28B}" type="slidenum">
              <a:rPr lang="en-US" smtClean="0"/>
              <a:t>12</a:t>
            </a:fld>
            <a:endParaRPr lang="en-US" dirty="0"/>
          </a:p>
        </p:txBody>
      </p:sp>
    </p:spTree>
    <p:extLst>
      <p:ext uri="{BB962C8B-B14F-4D97-AF65-F5344CB8AC3E}">
        <p14:creationId xmlns:p14="http://schemas.microsoft.com/office/powerpoint/2010/main" val="73113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D19A6A-5288-4E18-8081-16E0C9C11BD2}"/>
              </a:ext>
            </a:extLst>
          </p:cNvPr>
          <p:cNvSpPr>
            <a:spLocks noGrp="1"/>
          </p:cNvSpPr>
          <p:nvPr>
            <p:ph type="title"/>
          </p:nvPr>
        </p:nvSpPr>
        <p:spPr>
          <a:xfrm>
            <a:off x="741947" y="689977"/>
            <a:ext cx="9977271" cy="548819"/>
          </a:xfrm>
        </p:spPr>
        <p:txBody>
          <a:bodyPr/>
          <a:lstStyle/>
          <a:p>
            <a:r>
              <a:rPr lang="en-GB" sz="3600" dirty="0"/>
              <a:t>Scenario 3: Navigation tools such as Google maps or City-Mapper can be classed as</a:t>
            </a:r>
          </a:p>
        </p:txBody>
      </p:sp>
      <p:pic>
        <p:nvPicPr>
          <p:cNvPr id="5" name="Picture 4" descr="In response to scenario 3 &quot;Navigation tools such as Google maps or City-Mapper can be classed as&quot;&#10;&#10;- 12% answered not sure &#10;- 40% answered reference &#10;- 48% answered thematic &#10;">
            <a:extLst>
              <a:ext uri="{FF2B5EF4-FFF2-40B4-BE49-F238E27FC236}">
                <a16:creationId xmlns:a16="http://schemas.microsoft.com/office/drawing/2014/main" id="{E209EAB0-D6AF-404D-828A-61ABA091F2FB}"/>
              </a:ext>
            </a:extLst>
          </p:cNvPr>
          <p:cNvPicPr>
            <a:picLocks noChangeAspect="1"/>
          </p:cNvPicPr>
          <p:nvPr/>
        </p:nvPicPr>
        <p:blipFill rotWithShape="1">
          <a:blip r:embed="rId2"/>
          <a:srcRect l="17171" t="33174" r="65066" b="27564"/>
          <a:stretch/>
        </p:blipFill>
        <p:spPr>
          <a:xfrm>
            <a:off x="2572292" y="1832415"/>
            <a:ext cx="6316579" cy="3930316"/>
          </a:xfrm>
          <a:prstGeom prst="rect">
            <a:avLst/>
          </a:prstGeom>
        </p:spPr>
      </p:pic>
      <p:sp>
        <p:nvSpPr>
          <p:cNvPr id="2" name="Slide Number Placeholder 1">
            <a:extLst>
              <a:ext uri="{FF2B5EF4-FFF2-40B4-BE49-F238E27FC236}">
                <a16:creationId xmlns:a16="http://schemas.microsoft.com/office/drawing/2014/main" id="{C3148C59-A5E9-4204-A9AA-C8E6FFD1CAEE}"/>
              </a:ext>
            </a:extLst>
          </p:cNvPr>
          <p:cNvSpPr>
            <a:spLocks noGrp="1"/>
          </p:cNvSpPr>
          <p:nvPr>
            <p:ph type="sldNum" sz="quarter" idx="12"/>
          </p:nvPr>
        </p:nvSpPr>
        <p:spPr/>
        <p:txBody>
          <a:bodyPr/>
          <a:lstStyle/>
          <a:p>
            <a:fld id="{016687C5-7511-7743-B429-3BDBE272F28B}" type="slidenum">
              <a:rPr lang="en-US" smtClean="0"/>
              <a:t>13</a:t>
            </a:fld>
            <a:endParaRPr lang="en-US" dirty="0"/>
          </a:p>
        </p:txBody>
      </p:sp>
    </p:spTree>
    <p:extLst>
      <p:ext uri="{BB962C8B-B14F-4D97-AF65-F5344CB8AC3E}">
        <p14:creationId xmlns:p14="http://schemas.microsoft.com/office/powerpoint/2010/main" val="143419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064D-62C5-4E3E-87F5-AE7B93809F76}"/>
              </a:ext>
            </a:extLst>
          </p:cNvPr>
          <p:cNvSpPr>
            <a:spLocks noGrp="1"/>
          </p:cNvSpPr>
          <p:nvPr>
            <p:ph type="title"/>
          </p:nvPr>
        </p:nvSpPr>
        <p:spPr/>
        <p:txBody>
          <a:bodyPr/>
          <a:lstStyle/>
          <a:p>
            <a:r>
              <a:rPr lang="en-GB" dirty="0"/>
              <a:t>Further Example; Tube Maps</a:t>
            </a:r>
          </a:p>
        </p:txBody>
      </p:sp>
      <p:sp>
        <p:nvSpPr>
          <p:cNvPr id="3" name="Text Placeholder 2">
            <a:extLst>
              <a:ext uri="{FF2B5EF4-FFF2-40B4-BE49-F238E27FC236}">
                <a16:creationId xmlns:a16="http://schemas.microsoft.com/office/drawing/2014/main" id="{CC370E76-F02F-41F3-A8EF-C8EB050C4DA8}"/>
              </a:ext>
            </a:extLst>
          </p:cNvPr>
          <p:cNvSpPr>
            <a:spLocks noGrp="1"/>
          </p:cNvSpPr>
          <p:nvPr>
            <p:ph type="body" sz="quarter" idx="13"/>
          </p:nvPr>
        </p:nvSpPr>
        <p:spPr/>
        <p:txBody>
          <a:bodyPr>
            <a:normAutofit fontScale="92500" lnSpcReduction="10000"/>
          </a:bodyPr>
          <a:lstStyle/>
          <a:p>
            <a:r>
              <a:rPr lang="en-GB" dirty="0"/>
              <a:t>How do we class Tube Maps; </a:t>
            </a:r>
          </a:p>
          <a:p>
            <a:pPr marL="0" indent="0">
              <a:buNone/>
            </a:pPr>
            <a:endParaRPr lang="en-GB" dirty="0"/>
          </a:p>
          <a:p>
            <a:r>
              <a:rPr lang="en-GB" dirty="0"/>
              <a:t>Reference maps because…</a:t>
            </a:r>
          </a:p>
          <a:p>
            <a:pPr lvl="1"/>
            <a:r>
              <a:rPr lang="en-GB" dirty="0"/>
              <a:t>They show the location of different tube stations, and the location of each tube line </a:t>
            </a:r>
          </a:p>
          <a:p>
            <a:pPr lvl="1"/>
            <a:endParaRPr lang="en-GB" dirty="0"/>
          </a:p>
          <a:p>
            <a:r>
              <a:rPr lang="en-GB" dirty="0"/>
              <a:t>Thematic maps because...</a:t>
            </a:r>
          </a:p>
          <a:p>
            <a:pPr lvl="1"/>
            <a:r>
              <a:rPr lang="en-GB" dirty="0"/>
              <a:t>They can be used to predict life expectancy, poverty and median house prices</a:t>
            </a:r>
          </a:p>
          <a:p>
            <a:pPr lvl="1"/>
            <a:r>
              <a:rPr lang="en-GB" dirty="0">
                <a:hlinkClick r:id="rId3"/>
              </a:rPr>
              <a:t>https://tubecreature.com/#/livesontheline/current/same/U/*/FFTFTF/11.469326848406268/-0.1622/51.5142/</a:t>
            </a:r>
            <a:r>
              <a:rPr lang="en-GB" dirty="0"/>
              <a:t> </a:t>
            </a:r>
          </a:p>
          <a:p>
            <a:endParaRPr lang="en-GB" dirty="0"/>
          </a:p>
        </p:txBody>
      </p:sp>
      <p:sp>
        <p:nvSpPr>
          <p:cNvPr id="4" name="Slide Number Placeholder 3">
            <a:extLst>
              <a:ext uri="{FF2B5EF4-FFF2-40B4-BE49-F238E27FC236}">
                <a16:creationId xmlns:a16="http://schemas.microsoft.com/office/drawing/2014/main" id="{9AEC9535-FA6E-44C4-B98E-F99FE863F35B}"/>
              </a:ext>
            </a:extLst>
          </p:cNvPr>
          <p:cNvSpPr>
            <a:spLocks noGrp="1"/>
          </p:cNvSpPr>
          <p:nvPr>
            <p:ph type="sldNum" sz="quarter" idx="12"/>
          </p:nvPr>
        </p:nvSpPr>
        <p:spPr/>
        <p:txBody>
          <a:bodyPr/>
          <a:lstStyle/>
          <a:p>
            <a:fld id="{016687C5-7511-7743-B429-3BDBE272F28B}" type="slidenum">
              <a:rPr lang="en-US" smtClean="0"/>
              <a:t>14</a:t>
            </a:fld>
            <a:endParaRPr lang="en-US"/>
          </a:p>
        </p:txBody>
      </p:sp>
    </p:spTree>
    <p:extLst>
      <p:ext uri="{BB962C8B-B14F-4D97-AF65-F5344CB8AC3E}">
        <p14:creationId xmlns:p14="http://schemas.microsoft.com/office/powerpoint/2010/main" val="152137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F9483-975B-45DE-9B8D-CC15B455D3BA}"/>
              </a:ext>
            </a:extLst>
          </p:cNvPr>
          <p:cNvSpPr>
            <a:spLocks noGrp="1"/>
          </p:cNvSpPr>
          <p:nvPr>
            <p:ph type="title"/>
          </p:nvPr>
        </p:nvSpPr>
        <p:spPr>
          <a:xfrm>
            <a:off x="1107364" y="786230"/>
            <a:ext cx="9977271" cy="548819"/>
          </a:xfrm>
        </p:spPr>
        <p:txBody>
          <a:bodyPr/>
          <a:lstStyle/>
          <a:p>
            <a:r>
              <a:rPr lang="en-GB" sz="3600" dirty="0"/>
              <a:t>Can you give examples of any other types of map that share qualities of both thematic and reference maps? </a:t>
            </a:r>
          </a:p>
        </p:txBody>
      </p:sp>
      <p:pic>
        <p:nvPicPr>
          <p:cNvPr id="5" name="Picture 4" descr="Here we have a list of map types that can share qualities of both thematic and reference maps&#10;- bus maps, world maps, crime data, walking routes, covid deaths, health maps, heat maps, real-time weather visualisation ">
            <a:extLst>
              <a:ext uri="{FF2B5EF4-FFF2-40B4-BE49-F238E27FC236}">
                <a16:creationId xmlns:a16="http://schemas.microsoft.com/office/drawing/2014/main" id="{57EAEF86-C220-4655-B2EE-BDD854D87E88}"/>
              </a:ext>
            </a:extLst>
          </p:cNvPr>
          <p:cNvPicPr>
            <a:picLocks noChangeAspect="1"/>
          </p:cNvPicPr>
          <p:nvPr/>
        </p:nvPicPr>
        <p:blipFill rotWithShape="1">
          <a:blip r:embed="rId3"/>
          <a:srcRect l="8431" t="35978" r="58750" b="33709"/>
          <a:stretch/>
        </p:blipFill>
        <p:spPr>
          <a:xfrm>
            <a:off x="528932" y="1997242"/>
            <a:ext cx="10410865" cy="2707106"/>
          </a:xfrm>
          <a:prstGeom prst="rect">
            <a:avLst/>
          </a:prstGeom>
        </p:spPr>
      </p:pic>
      <p:sp>
        <p:nvSpPr>
          <p:cNvPr id="2" name="Slide Number Placeholder 1">
            <a:extLst>
              <a:ext uri="{FF2B5EF4-FFF2-40B4-BE49-F238E27FC236}">
                <a16:creationId xmlns:a16="http://schemas.microsoft.com/office/drawing/2014/main" id="{73C5889D-FF42-4A01-9CDB-F012D994E520}"/>
              </a:ext>
            </a:extLst>
          </p:cNvPr>
          <p:cNvSpPr>
            <a:spLocks noGrp="1"/>
          </p:cNvSpPr>
          <p:nvPr>
            <p:ph type="sldNum" sz="quarter" idx="12"/>
          </p:nvPr>
        </p:nvSpPr>
        <p:spPr/>
        <p:txBody>
          <a:bodyPr/>
          <a:lstStyle/>
          <a:p>
            <a:fld id="{016687C5-7511-7743-B429-3BDBE272F28B}" type="slidenum">
              <a:rPr lang="en-US" smtClean="0"/>
              <a:t>15</a:t>
            </a:fld>
            <a:endParaRPr lang="en-US" dirty="0"/>
          </a:p>
        </p:txBody>
      </p:sp>
    </p:spTree>
    <p:extLst>
      <p:ext uri="{BB962C8B-B14F-4D97-AF65-F5344CB8AC3E}">
        <p14:creationId xmlns:p14="http://schemas.microsoft.com/office/powerpoint/2010/main" val="357410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F9483-975B-45DE-9B8D-CC15B455D3BA}"/>
              </a:ext>
            </a:extLst>
          </p:cNvPr>
          <p:cNvSpPr>
            <a:spLocks noGrp="1"/>
          </p:cNvSpPr>
          <p:nvPr>
            <p:ph type="title"/>
          </p:nvPr>
        </p:nvSpPr>
        <p:spPr>
          <a:xfrm>
            <a:off x="1107364" y="786230"/>
            <a:ext cx="9977271" cy="548819"/>
          </a:xfrm>
        </p:spPr>
        <p:txBody>
          <a:bodyPr>
            <a:normAutofit fontScale="90000"/>
          </a:bodyPr>
          <a:lstStyle/>
          <a:p>
            <a:r>
              <a:rPr lang="en-GB" sz="3600" dirty="0"/>
              <a:t>Can you give examples of any other types of map that share qualities of both thematic and reference maps? (continued)</a:t>
            </a:r>
          </a:p>
        </p:txBody>
      </p:sp>
      <p:pic>
        <p:nvPicPr>
          <p:cNvPr id="6" name="Picture 5" descr="Some more examples of maps that share qualities of both thematic and reference include &#10;- political maps, fear of crime, river maps, time-zone maps, police resource availability and arcigis geoapps ">
            <a:extLst>
              <a:ext uri="{FF2B5EF4-FFF2-40B4-BE49-F238E27FC236}">
                <a16:creationId xmlns:a16="http://schemas.microsoft.com/office/drawing/2014/main" id="{DBF327E4-F43F-4ED2-8973-B556BE578F23}"/>
              </a:ext>
            </a:extLst>
          </p:cNvPr>
          <p:cNvPicPr>
            <a:picLocks noChangeAspect="1"/>
          </p:cNvPicPr>
          <p:nvPr/>
        </p:nvPicPr>
        <p:blipFill rotWithShape="1">
          <a:blip r:embed="rId3"/>
          <a:srcRect l="8191" t="36679" r="58750" b="33875"/>
          <a:stretch/>
        </p:blipFill>
        <p:spPr>
          <a:xfrm>
            <a:off x="433136" y="2046434"/>
            <a:ext cx="11027606" cy="2765132"/>
          </a:xfrm>
          <a:prstGeom prst="rect">
            <a:avLst/>
          </a:prstGeom>
        </p:spPr>
      </p:pic>
      <p:sp>
        <p:nvSpPr>
          <p:cNvPr id="2" name="Slide Number Placeholder 1">
            <a:extLst>
              <a:ext uri="{FF2B5EF4-FFF2-40B4-BE49-F238E27FC236}">
                <a16:creationId xmlns:a16="http://schemas.microsoft.com/office/drawing/2014/main" id="{73C5889D-FF42-4A01-9CDB-F012D994E520}"/>
              </a:ext>
            </a:extLst>
          </p:cNvPr>
          <p:cNvSpPr>
            <a:spLocks noGrp="1"/>
          </p:cNvSpPr>
          <p:nvPr>
            <p:ph type="sldNum" sz="quarter" idx="12"/>
          </p:nvPr>
        </p:nvSpPr>
        <p:spPr/>
        <p:txBody>
          <a:bodyPr/>
          <a:lstStyle/>
          <a:p>
            <a:fld id="{016687C5-7511-7743-B429-3BDBE272F28B}" type="slidenum">
              <a:rPr lang="en-US" smtClean="0"/>
              <a:t>16</a:t>
            </a:fld>
            <a:endParaRPr lang="en-US" dirty="0"/>
          </a:p>
        </p:txBody>
      </p:sp>
    </p:spTree>
    <p:extLst>
      <p:ext uri="{BB962C8B-B14F-4D97-AF65-F5344CB8AC3E}">
        <p14:creationId xmlns:p14="http://schemas.microsoft.com/office/powerpoint/2010/main" val="987659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t>
            </a:r>
            <a:r>
              <a:rPr lang="en-GB" sz="3600" dirty="0"/>
              <a:t>Spatia</a:t>
            </a:r>
            <a:r>
              <a:rPr lang="en-GB" dirty="0"/>
              <a:t>l Data?</a:t>
            </a:r>
            <a:endParaRPr lang="en-GB" sz="3600" dirty="0"/>
          </a:p>
        </p:txBody>
      </p:sp>
      <p:pic>
        <p:nvPicPr>
          <p:cNvPr id="5" name="Picture 4" descr="There are typically two types of spatial data:&#10;&#10;Raster and vector are two very different but common data formats used to store geospatial data. ..&#10;&#10;- Vector data is the most common form and consists of points, lines and polygons.&#10;     - Points are a pair of coordinates (i.e. a location of a robbery report&#10;     - Lines extend the points and include at least 2 points (i.e. the street that robbery call was received).&#10;     - Polygons extend the lines and include 3 or more points (i.e. the area, city or ward that street belongs in).">
            <a:extLst>
              <a:ext uri="{FF2B5EF4-FFF2-40B4-BE49-F238E27FC236}">
                <a16:creationId xmlns:a16="http://schemas.microsoft.com/office/drawing/2014/main" id="{0CD8FBA8-9C70-4411-8E77-6EE6EF168744}"/>
              </a:ext>
            </a:extLst>
          </p:cNvPr>
          <p:cNvPicPr>
            <a:picLocks noChangeAspect="1"/>
          </p:cNvPicPr>
          <p:nvPr/>
        </p:nvPicPr>
        <p:blipFill rotWithShape="1">
          <a:blip r:embed="rId3"/>
          <a:srcRect b="14949"/>
          <a:stretch/>
        </p:blipFill>
        <p:spPr>
          <a:xfrm>
            <a:off x="1236489" y="2231754"/>
            <a:ext cx="7418614" cy="2797446"/>
          </a:xfrm>
          <a:prstGeom prst="rect">
            <a:avLst/>
          </a:prstGeom>
        </p:spPr>
      </p:pic>
      <p:sp>
        <p:nvSpPr>
          <p:cNvPr id="3" name="Text Placeholder 2"/>
          <p:cNvSpPr>
            <a:spLocks noGrp="1"/>
          </p:cNvSpPr>
          <p:nvPr>
            <p:ph type="body" sz="quarter" idx="13"/>
          </p:nvPr>
        </p:nvSpPr>
        <p:spPr>
          <a:xfrm>
            <a:off x="707572" y="1359800"/>
            <a:ext cx="8843682" cy="4960077"/>
          </a:xfrm>
        </p:spPr>
        <p:txBody>
          <a:bodyPr>
            <a:normAutofit/>
          </a:bodyPr>
          <a:lstStyle/>
          <a:p>
            <a:pPr marL="0" indent="0">
              <a:buNone/>
            </a:pPr>
            <a:endParaRPr lang="en-GB" dirty="0"/>
          </a:p>
          <a:p>
            <a:r>
              <a:rPr lang="en-GB" dirty="0"/>
              <a:t>Vector Data (points, lines and polygons)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17</a:t>
            </a:fld>
            <a:endParaRPr lang="en-US"/>
          </a:p>
        </p:txBody>
      </p:sp>
    </p:spTree>
    <p:extLst>
      <p:ext uri="{BB962C8B-B14F-4D97-AF65-F5344CB8AC3E}">
        <p14:creationId xmlns:p14="http://schemas.microsoft.com/office/powerpoint/2010/main" val="2924386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Projection Methods</a:t>
            </a:r>
          </a:p>
        </p:txBody>
      </p:sp>
      <p:sp>
        <p:nvSpPr>
          <p:cNvPr id="3" name="Text Placeholder 2"/>
          <p:cNvSpPr>
            <a:spLocks noGrp="1"/>
          </p:cNvSpPr>
          <p:nvPr>
            <p:ph type="body" sz="quarter" idx="13"/>
          </p:nvPr>
        </p:nvSpPr>
        <p:spPr>
          <a:xfrm>
            <a:off x="380705" y="1286565"/>
            <a:ext cx="8843682" cy="914302"/>
          </a:xfrm>
        </p:spPr>
        <p:txBody>
          <a:bodyPr/>
          <a:lstStyle/>
          <a:p>
            <a:pPr marL="0" indent="0">
              <a:buNone/>
            </a:pPr>
            <a:endParaRPr lang="en-GB" dirty="0"/>
          </a:p>
          <a:p>
            <a:pPr lvl="1"/>
            <a:r>
              <a:rPr lang="en-GB" dirty="0"/>
              <a:t>Moving from the 3D to the 2D</a:t>
            </a:r>
          </a:p>
          <a:p>
            <a:pPr lvl="1"/>
            <a:endParaRPr lang="en-GB" dirty="0"/>
          </a:p>
          <a:p>
            <a:pPr marL="457200" lvl="1" indent="0">
              <a:buNone/>
            </a:pPr>
            <a:endParaRPr lang="en-GB" dirty="0"/>
          </a:p>
          <a:p>
            <a:pPr marL="457200" lvl="1" indent="0">
              <a:buNone/>
            </a:pPr>
            <a:endParaRPr lang="en-GB" dirty="0"/>
          </a:p>
          <a:p>
            <a:pPr marL="457200" lvl="1" indent="0">
              <a:buNone/>
            </a:pPr>
            <a:endParaRPr lang="en-GB" dirty="0"/>
          </a:p>
          <a:p>
            <a:pPr marL="457200" lvl="1" indent="0">
              <a:buNone/>
            </a:pPr>
            <a:endParaRPr lang="en-GB" dirty="0"/>
          </a:p>
          <a:p>
            <a:pPr marL="457200" lvl="1" indent="0">
              <a:buNone/>
            </a:pPr>
            <a:endParaRPr lang="en-GB" dirty="0"/>
          </a:p>
        </p:txBody>
      </p:sp>
      <p:pic>
        <p:nvPicPr>
          <p:cNvPr id="20" name="Picture 19" descr="This image details how we can move from viewing phenomenon in the 3D, to then how this is moved to a flat screen (the 2D)">
            <a:extLst>
              <a:ext uri="{FF2B5EF4-FFF2-40B4-BE49-F238E27FC236}">
                <a16:creationId xmlns:a16="http://schemas.microsoft.com/office/drawing/2014/main" id="{F3753C49-5EE6-4B07-95F7-B103C7D3204F}"/>
              </a:ext>
            </a:extLst>
          </p:cNvPr>
          <p:cNvPicPr>
            <a:picLocks noChangeAspect="1"/>
          </p:cNvPicPr>
          <p:nvPr/>
        </p:nvPicPr>
        <p:blipFill>
          <a:blip r:embed="rId3"/>
          <a:stretch>
            <a:fillRect/>
          </a:stretch>
        </p:blipFill>
        <p:spPr>
          <a:xfrm>
            <a:off x="4852788" y="1068283"/>
            <a:ext cx="2747920" cy="1258357"/>
          </a:xfrm>
          <a:prstGeom prst="rect">
            <a:avLst/>
          </a:prstGeom>
        </p:spPr>
      </p:pic>
      <p:pic>
        <p:nvPicPr>
          <p:cNvPr id="8" name="Picture 7" descr=" Its important to note, during the projection methods the data can become distorted affecting the area, shape, distance and direction of points. Although there are algorithms in place to control for this, all four features are rarely persevered. &#10;&#10;Within each projection family there are hundreds to thousnads of different types of projections, they're not necessary to know but here is an example of how the same maps can be distorted because of different projection methods ">
            <a:extLst>
              <a:ext uri="{FF2B5EF4-FFF2-40B4-BE49-F238E27FC236}">
                <a16:creationId xmlns:a16="http://schemas.microsoft.com/office/drawing/2014/main" id="{304D7C58-5DBA-4723-A39D-9F2AD3B315D4}"/>
              </a:ext>
            </a:extLst>
          </p:cNvPr>
          <p:cNvPicPr>
            <a:picLocks noChangeAspect="1"/>
          </p:cNvPicPr>
          <p:nvPr/>
        </p:nvPicPr>
        <p:blipFill>
          <a:blip r:embed="rId4"/>
          <a:stretch>
            <a:fillRect/>
          </a:stretch>
        </p:blipFill>
        <p:spPr>
          <a:xfrm>
            <a:off x="1969476" y="2986467"/>
            <a:ext cx="4205235" cy="3222877"/>
          </a:xfrm>
          <a:prstGeom prst="rect">
            <a:avLst/>
          </a:prstGeom>
        </p:spPr>
      </p:pic>
      <p:cxnSp>
        <p:nvCxnSpPr>
          <p:cNvPr id="10" name="Straight Arrow Connector 9" descr="Arrow highlighting cylindrical projection ">
            <a:extLst>
              <a:ext uri="{FF2B5EF4-FFF2-40B4-BE49-F238E27FC236}">
                <a16:creationId xmlns:a16="http://schemas.microsoft.com/office/drawing/2014/main" id="{BA2AC8A4-6003-4E73-A8D3-F77AFF1C09FA}"/>
              </a:ext>
            </a:extLst>
          </p:cNvPr>
          <p:cNvCxnSpPr/>
          <p:nvPr/>
        </p:nvCxnSpPr>
        <p:spPr>
          <a:xfrm>
            <a:off x="6318739" y="3416968"/>
            <a:ext cx="875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E56262-E11C-44A6-8B13-14C97996CE8B}"/>
              </a:ext>
            </a:extLst>
          </p:cNvPr>
          <p:cNvSpPr txBox="1"/>
          <p:nvPr/>
        </p:nvSpPr>
        <p:spPr>
          <a:xfrm>
            <a:off x="7516167" y="3276600"/>
            <a:ext cx="1959429" cy="369332"/>
          </a:xfrm>
          <a:prstGeom prst="rect">
            <a:avLst/>
          </a:prstGeom>
          <a:noFill/>
        </p:spPr>
        <p:txBody>
          <a:bodyPr wrap="square" rtlCol="0">
            <a:spAutoFit/>
          </a:bodyPr>
          <a:lstStyle/>
          <a:p>
            <a:r>
              <a:rPr lang="en-GB" dirty="0"/>
              <a:t>Cylindrical </a:t>
            </a:r>
          </a:p>
        </p:txBody>
      </p:sp>
      <p:cxnSp>
        <p:nvCxnSpPr>
          <p:cNvPr id="17" name="Straight Arrow Connector 16" descr="Arrow highlighting conical projection ">
            <a:extLst>
              <a:ext uri="{FF2B5EF4-FFF2-40B4-BE49-F238E27FC236}">
                <a16:creationId xmlns:a16="http://schemas.microsoft.com/office/drawing/2014/main" id="{0894A010-1C45-49B9-854D-6D366ACEDE1F}"/>
              </a:ext>
            </a:extLst>
          </p:cNvPr>
          <p:cNvCxnSpPr/>
          <p:nvPr/>
        </p:nvCxnSpPr>
        <p:spPr>
          <a:xfrm>
            <a:off x="6370655" y="4595892"/>
            <a:ext cx="8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A397C7-4FD3-4CD7-873F-13217443C48F}"/>
              </a:ext>
            </a:extLst>
          </p:cNvPr>
          <p:cNvSpPr txBox="1"/>
          <p:nvPr/>
        </p:nvSpPr>
        <p:spPr>
          <a:xfrm>
            <a:off x="7606602" y="4411226"/>
            <a:ext cx="1617785" cy="369332"/>
          </a:xfrm>
          <a:prstGeom prst="rect">
            <a:avLst/>
          </a:prstGeom>
          <a:noFill/>
        </p:spPr>
        <p:txBody>
          <a:bodyPr wrap="square" rtlCol="0">
            <a:spAutoFit/>
          </a:bodyPr>
          <a:lstStyle/>
          <a:p>
            <a:r>
              <a:rPr lang="en-GB" dirty="0"/>
              <a:t>Conical </a:t>
            </a:r>
          </a:p>
        </p:txBody>
      </p:sp>
      <p:cxnSp>
        <p:nvCxnSpPr>
          <p:cNvPr id="18" name="Straight Arrow Connector 17" descr="Arrow highlighting planar projection ">
            <a:extLst>
              <a:ext uri="{FF2B5EF4-FFF2-40B4-BE49-F238E27FC236}">
                <a16:creationId xmlns:a16="http://schemas.microsoft.com/office/drawing/2014/main" id="{576B2F3C-5D4C-4E49-9DE1-F374DCE7FAD3}"/>
              </a:ext>
            </a:extLst>
          </p:cNvPr>
          <p:cNvCxnSpPr/>
          <p:nvPr/>
        </p:nvCxnSpPr>
        <p:spPr>
          <a:xfrm>
            <a:off x="6370655" y="5730518"/>
            <a:ext cx="8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ADFF49-1F5D-4A80-9FEF-44AC96319DA0}"/>
              </a:ext>
            </a:extLst>
          </p:cNvPr>
          <p:cNvSpPr txBox="1"/>
          <p:nvPr/>
        </p:nvSpPr>
        <p:spPr>
          <a:xfrm>
            <a:off x="7606602" y="5545852"/>
            <a:ext cx="1959429" cy="369332"/>
          </a:xfrm>
          <a:prstGeom prst="rect">
            <a:avLst/>
          </a:prstGeom>
          <a:noFill/>
        </p:spPr>
        <p:txBody>
          <a:bodyPr wrap="square" rtlCol="0">
            <a:spAutoFit/>
          </a:bodyPr>
          <a:lstStyle/>
          <a:p>
            <a:r>
              <a:rPr lang="en-GB" dirty="0"/>
              <a:t>Planar </a:t>
            </a:r>
          </a:p>
        </p:txBody>
      </p:sp>
      <p:sp>
        <p:nvSpPr>
          <p:cNvPr id="4" name="Slide Number Placeholder 3"/>
          <p:cNvSpPr>
            <a:spLocks noGrp="1"/>
          </p:cNvSpPr>
          <p:nvPr>
            <p:ph type="sldNum" sz="quarter" idx="12"/>
          </p:nvPr>
        </p:nvSpPr>
        <p:spPr/>
        <p:txBody>
          <a:bodyPr/>
          <a:lstStyle/>
          <a:p>
            <a:fld id="{016687C5-7511-7743-B429-3BDBE272F28B}" type="slidenum">
              <a:rPr lang="en-US" smtClean="0"/>
              <a:t>18</a:t>
            </a:fld>
            <a:endParaRPr lang="en-US"/>
          </a:p>
        </p:txBody>
      </p:sp>
    </p:spTree>
    <p:extLst>
      <p:ext uri="{BB962C8B-B14F-4D97-AF65-F5344CB8AC3E}">
        <p14:creationId xmlns:p14="http://schemas.microsoft.com/office/powerpoint/2010/main" val="1990580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CE51-D0C4-45CE-9A4D-26550EE516DD}"/>
              </a:ext>
            </a:extLst>
          </p:cNvPr>
          <p:cNvSpPr>
            <a:spLocks noGrp="1"/>
          </p:cNvSpPr>
          <p:nvPr>
            <p:ph type="ctrTitle"/>
          </p:nvPr>
        </p:nvSpPr>
        <p:spPr>
          <a:xfrm>
            <a:off x="1524000" y="847156"/>
            <a:ext cx="9013794" cy="1114810"/>
          </a:xfrm>
        </p:spPr>
        <p:txBody>
          <a:bodyPr>
            <a:normAutofit fontScale="90000"/>
          </a:bodyPr>
          <a:lstStyle/>
          <a:p>
            <a:r>
              <a:rPr lang="en-GB" dirty="0"/>
              <a:t>Mercator vs Gall-Peter Projection </a:t>
            </a:r>
          </a:p>
        </p:txBody>
      </p:sp>
      <p:pic>
        <p:nvPicPr>
          <p:cNvPr id="7" name="Picture 6" descr=" Mercator projection (left)  vs Gall-Peters projections (right). &#10;&#10;The Mercator projection, by comparison, grossly distorts the sizes of the continents – causing the Greenland-is-larger-than-Africa effect – but stays true to their shapes. Geographically speaking, the shapes are more important. ">
            <a:extLst>
              <a:ext uri="{FF2B5EF4-FFF2-40B4-BE49-F238E27FC236}">
                <a16:creationId xmlns:a16="http://schemas.microsoft.com/office/drawing/2014/main" id="{FF7A1968-9C0C-47EA-8CE0-A381F562C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84" y="2056660"/>
            <a:ext cx="5514976" cy="3676650"/>
          </a:xfrm>
          <a:prstGeom prst="rect">
            <a:avLst/>
          </a:prstGeom>
        </p:spPr>
      </p:pic>
      <p:pic>
        <p:nvPicPr>
          <p:cNvPr id="5" name="Picture 4" descr=" Mercator projection (left)  vs Gall-Peters projections (right). &#10;&#10;The Peters projection is unique among world maps because the area ratios of all the continents are the same as they are in reality.">
            <a:extLst>
              <a:ext uri="{FF2B5EF4-FFF2-40B4-BE49-F238E27FC236}">
                <a16:creationId xmlns:a16="http://schemas.microsoft.com/office/drawing/2014/main" id="{7F2F842A-F470-48FA-AA04-9416CEB77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716" y="2056660"/>
            <a:ext cx="5715000" cy="3676650"/>
          </a:xfrm>
          <a:prstGeom prst="rect">
            <a:avLst/>
          </a:prstGeom>
        </p:spPr>
      </p:pic>
    </p:spTree>
    <p:extLst>
      <p:ext uri="{BB962C8B-B14F-4D97-AF65-F5344CB8AC3E}">
        <p14:creationId xmlns:p14="http://schemas.microsoft.com/office/powerpoint/2010/main" val="3357951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p:txBody>
          <a:bodyPr>
            <a:normAutofit/>
          </a:bodyPr>
          <a:lstStyle/>
          <a:p>
            <a:r>
              <a:rPr lang="en-US" dirty="0"/>
              <a:t>Mapping Crime Data in R</a:t>
            </a:r>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dirty="0"/>
              <a:t>Nadia Kennar, at the UK Data Service (Cathie Marsh Institute) </a:t>
            </a:r>
            <a:endParaRPr lang="en-US" dirty="0"/>
          </a:p>
        </p:txBody>
      </p:sp>
      <p:pic>
        <p:nvPicPr>
          <p:cNvPr id="8" name="Picture 6" descr="&quot; &quot;&#10;&#10;"/>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dirty="0"/>
          </a:p>
        </p:txBody>
      </p:sp>
      <p:pic>
        <p:nvPicPr>
          <p:cNvPr id="10" name="Picture Placeholder 9" descr="Hot spot map of criminal activity in the area of Surrey. This map was created using the Leaflet package from RStudios, the workshop summarises how to create these type of maps in the second half ">
            <a:extLst>
              <a:ext uri="{FF2B5EF4-FFF2-40B4-BE49-F238E27FC236}">
                <a16:creationId xmlns:a16="http://schemas.microsoft.com/office/drawing/2014/main" id="{77B6C8CD-79A8-4F4D-9098-D3307EC09831}"/>
              </a:ext>
            </a:extLst>
          </p:cNvPr>
          <p:cNvPicPr>
            <a:picLocks noGrp="1" noChangeAspect="1"/>
          </p:cNvPicPr>
          <p:nvPr>
            <p:ph type="pic" idx="13"/>
          </p:nvPr>
        </p:nvPicPr>
        <p:blipFill>
          <a:blip r:embed="rId4"/>
          <a:srcRect l="15401" r="15401"/>
          <a:stretch>
            <a:fillRect/>
          </a:stretch>
        </p:blipFill>
        <p:spPr>
          <a:xfrm>
            <a:off x="8320034" y="1"/>
            <a:ext cx="3871965" cy="6857999"/>
          </a:xfrm>
        </p:spPr>
      </p:pic>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2</a:t>
            </a:fld>
            <a:endParaRPr lang="en-US"/>
          </a:p>
        </p:txBody>
      </p:sp>
    </p:spTree>
    <p:extLst>
      <p:ext uri="{BB962C8B-B14F-4D97-AF65-F5344CB8AC3E}">
        <p14:creationId xmlns:p14="http://schemas.microsoft.com/office/powerpoint/2010/main" val="3841458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A2BA-B72C-4ADA-8DAA-A8F1150C908C}"/>
              </a:ext>
            </a:extLst>
          </p:cNvPr>
          <p:cNvSpPr>
            <a:spLocks noGrp="1"/>
          </p:cNvSpPr>
          <p:nvPr>
            <p:ph type="title"/>
          </p:nvPr>
        </p:nvSpPr>
        <p:spPr/>
        <p:txBody>
          <a:bodyPr/>
          <a:lstStyle/>
          <a:p>
            <a:r>
              <a:rPr lang="en-GB" dirty="0"/>
              <a:t>Coordinate Reference Systems (CRS)</a:t>
            </a:r>
          </a:p>
        </p:txBody>
      </p:sp>
      <p:sp>
        <p:nvSpPr>
          <p:cNvPr id="3" name="Text Placeholder 2">
            <a:extLst>
              <a:ext uri="{FF2B5EF4-FFF2-40B4-BE49-F238E27FC236}">
                <a16:creationId xmlns:a16="http://schemas.microsoft.com/office/drawing/2014/main" id="{4CC4E061-24A4-4753-A9E8-73DD5B7EF0F1}"/>
              </a:ext>
            </a:extLst>
          </p:cNvPr>
          <p:cNvSpPr>
            <a:spLocks noGrp="1"/>
          </p:cNvSpPr>
          <p:nvPr>
            <p:ph type="body" sz="quarter" idx="13"/>
          </p:nvPr>
        </p:nvSpPr>
        <p:spPr/>
        <p:txBody>
          <a:bodyPr/>
          <a:lstStyle/>
          <a:p>
            <a:pPr lvl="1"/>
            <a:r>
              <a:rPr lang="en-GB" dirty="0"/>
              <a:t>The move from the 3D to the 2D is done with the help of CRS  </a:t>
            </a:r>
          </a:p>
          <a:p>
            <a:pPr lvl="1"/>
            <a:r>
              <a:rPr lang="en-GB" dirty="0"/>
              <a:t>Every place on earth is specified by three numbers (i.e. coordinates)</a:t>
            </a:r>
          </a:p>
          <a:p>
            <a:pPr lvl="1"/>
            <a:endParaRPr lang="en-GB" dirty="0"/>
          </a:p>
          <a:p>
            <a:pPr lvl="1"/>
            <a:endParaRPr lang="en-GB" dirty="0"/>
          </a:p>
          <a:p>
            <a:pPr lvl="1"/>
            <a:r>
              <a:rPr lang="en-GB" dirty="0"/>
              <a:t>There are two Main CRS  </a:t>
            </a:r>
          </a:p>
          <a:p>
            <a:pPr marL="457200" lvl="1" indent="0">
              <a:buNone/>
            </a:pPr>
            <a:r>
              <a:rPr lang="en-GB" b="1" dirty="0"/>
              <a:t>Geographic Coordinate System </a:t>
            </a:r>
            <a:r>
              <a:rPr lang="en-GB" dirty="0"/>
              <a:t>vs </a:t>
            </a:r>
            <a:r>
              <a:rPr lang="en-GB" b="1" dirty="0"/>
              <a:t>Projected Coordinate Systems </a:t>
            </a:r>
          </a:p>
          <a:p>
            <a:endParaRPr lang="en-GB" dirty="0"/>
          </a:p>
        </p:txBody>
      </p:sp>
      <p:pic>
        <p:nvPicPr>
          <p:cNvPr id="6" name="Picture 5" descr="There are two main CRS&#10;&#10;- The Geographic Coordinate Reference system = uses three coordinates (longitude and latitude)&#10;    &#10;- The Projected Coordinate reference system (uses two coordinates). A projected coordinate system (PCS) is flat. It contains a GCS, but it converts that GCS into a flat surface. &#10;">
            <a:extLst>
              <a:ext uri="{FF2B5EF4-FFF2-40B4-BE49-F238E27FC236}">
                <a16:creationId xmlns:a16="http://schemas.microsoft.com/office/drawing/2014/main" id="{F5AC6F5C-725B-426A-83BE-FF70E62D4417}"/>
              </a:ext>
            </a:extLst>
          </p:cNvPr>
          <p:cNvPicPr>
            <a:picLocks noChangeAspect="1"/>
          </p:cNvPicPr>
          <p:nvPr/>
        </p:nvPicPr>
        <p:blipFill>
          <a:blip r:embed="rId3"/>
          <a:stretch>
            <a:fillRect/>
          </a:stretch>
        </p:blipFill>
        <p:spPr>
          <a:xfrm>
            <a:off x="3340810" y="3979147"/>
            <a:ext cx="4554026" cy="2660877"/>
          </a:xfrm>
          <a:prstGeom prst="rect">
            <a:avLst/>
          </a:prstGeom>
        </p:spPr>
      </p:pic>
      <p:sp>
        <p:nvSpPr>
          <p:cNvPr id="4" name="Slide Number Placeholder 3">
            <a:extLst>
              <a:ext uri="{FF2B5EF4-FFF2-40B4-BE49-F238E27FC236}">
                <a16:creationId xmlns:a16="http://schemas.microsoft.com/office/drawing/2014/main" id="{9FC17D66-8EA1-4C5E-BEB0-3EB8DBB5E8DF}"/>
              </a:ext>
            </a:extLst>
          </p:cNvPr>
          <p:cNvSpPr>
            <a:spLocks noGrp="1"/>
          </p:cNvSpPr>
          <p:nvPr>
            <p:ph type="sldNum" sz="quarter" idx="12"/>
          </p:nvPr>
        </p:nvSpPr>
        <p:spPr/>
        <p:txBody>
          <a:bodyPr/>
          <a:lstStyle/>
          <a:p>
            <a:fld id="{016687C5-7511-7743-B429-3BDBE272F28B}" type="slidenum">
              <a:rPr lang="en-US" smtClean="0"/>
              <a:t>20</a:t>
            </a:fld>
            <a:endParaRPr lang="en-US"/>
          </a:p>
        </p:txBody>
      </p:sp>
    </p:spTree>
    <p:extLst>
      <p:ext uri="{BB962C8B-B14F-4D97-AF65-F5344CB8AC3E}">
        <p14:creationId xmlns:p14="http://schemas.microsoft.com/office/powerpoint/2010/main" val="860209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4850D-2E9B-48D1-85F5-61A2516410D2}"/>
              </a:ext>
            </a:extLst>
          </p:cNvPr>
          <p:cNvSpPr>
            <a:spLocks noGrp="1"/>
          </p:cNvSpPr>
          <p:nvPr>
            <p:ph type="title"/>
          </p:nvPr>
        </p:nvSpPr>
        <p:spPr/>
        <p:txBody>
          <a:bodyPr/>
          <a:lstStyle/>
          <a:p>
            <a:r>
              <a:rPr lang="en-GB" dirty="0"/>
              <a:t>What are the main challenges of mapping crime data?</a:t>
            </a:r>
          </a:p>
        </p:txBody>
      </p:sp>
      <p:sp>
        <p:nvSpPr>
          <p:cNvPr id="3" name="Text Placeholder 2">
            <a:extLst>
              <a:ext uri="{FF2B5EF4-FFF2-40B4-BE49-F238E27FC236}">
                <a16:creationId xmlns:a16="http://schemas.microsoft.com/office/drawing/2014/main" id="{6D662C6F-EB52-4D45-89F0-B9ED681253BB}"/>
              </a:ext>
            </a:extLst>
          </p:cNvPr>
          <p:cNvSpPr>
            <a:spLocks noGrp="1"/>
          </p:cNvSpPr>
          <p:nvPr>
            <p:ph type="body" sz="quarter" idx="13"/>
          </p:nvPr>
        </p:nvSpPr>
        <p:spPr/>
        <p:txBody>
          <a:bodyPr>
            <a:normAutofit/>
          </a:bodyPr>
          <a:lstStyle/>
          <a:p>
            <a:r>
              <a:rPr lang="en-GB" sz="2800" dirty="0" err="1"/>
              <a:t>Geomasking</a:t>
            </a:r>
            <a:r>
              <a:rPr lang="en-GB" sz="2800" dirty="0"/>
              <a:t> and geoprivacy</a:t>
            </a:r>
          </a:p>
          <a:p>
            <a:r>
              <a:rPr lang="en-GB" sz="2800" dirty="0"/>
              <a:t>The accuracy of police recorded statistics </a:t>
            </a:r>
          </a:p>
          <a:p>
            <a:pPr lvl="1"/>
            <a:r>
              <a:rPr lang="en-GB" sz="2400" dirty="0"/>
              <a:t>The grey figure of crime </a:t>
            </a:r>
          </a:p>
          <a:p>
            <a:pPr lvl="1"/>
            <a:r>
              <a:rPr lang="en-GB" sz="2400" dirty="0"/>
              <a:t>Conceptual issues surrounding its definitions of crime types </a:t>
            </a:r>
          </a:p>
          <a:p>
            <a:pPr lvl="1"/>
            <a:r>
              <a:rPr lang="en-GB" sz="2400" dirty="0"/>
              <a:t>The impacts of seasonality; how has Covid-19 affected police recorded crime statistics</a:t>
            </a:r>
          </a:p>
          <a:p>
            <a:pPr lvl="1"/>
            <a:endParaRPr lang="en-GB" sz="2400" dirty="0"/>
          </a:p>
          <a:p>
            <a:pPr lvl="1"/>
            <a:r>
              <a:rPr lang="en-GB" sz="2400" dirty="0"/>
              <a:t>Can you think of anymore? </a:t>
            </a:r>
          </a:p>
        </p:txBody>
      </p:sp>
      <p:sp>
        <p:nvSpPr>
          <p:cNvPr id="4" name="Slide Number Placeholder 3">
            <a:extLst>
              <a:ext uri="{FF2B5EF4-FFF2-40B4-BE49-F238E27FC236}">
                <a16:creationId xmlns:a16="http://schemas.microsoft.com/office/drawing/2014/main" id="{CA462DB3-0B21-4DCD-8D11-E47506170B12}"/>
              </a:ext>
            </a:extLst>
          </p:cNvPr>
          <p:cNvSpPr>
            <a:spLocks noGrp="1"/>
          </p:cNvSpPr>
          <p:nvPr>
            <p:ph type="sldNum" sz="quarter" idx="12"/>
          </p:nvPr>
        </p:nvSpPr>
        <p:spPr/>
        <p:txBody>
          <a:bodyPr/>
          <a:lstStyle/>
          <a:p>
            <a:fld id="{016687C5-7511-7743-B429-3BDBE272F28B}" type="slidenum">
              <a:rPr lang="en-US" smtClean="0"/>
              <a:t>21</a:t>
            </a:fld>
            <a:endParaRPr lang="en-US"/>
          </a:p>
        </p:txBody>
      </p:sp>
    </p:spTree>
    <p:extLst>
      <p:ext uri="{BB962C8B-B14F-4D97-AF65-F5344CB8AC3E}">
        <p14:creationId xmlns:p14="http://schemas.microsoft.com/office/powerpoint/2010/main" val="1568448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991250-2770-48E4-8E7B-E757F068C0CC}"/>
              </a:ext>
            </a:extLst>
          </p:cNvPr>
          <p:cNvSpPr>
            <a:spLocks noGrp="1"/>
          </p:cNvSpPr>
          <p:nvPr>
            <p:ph type="title"/>
          </p:nvPr>
        </p:nvSpPr>
        <p:spPr>
          <a:xfrm>
            <a:off x="838200" y="485441"/>
            <a:ext cx="9977271" cy="548819"/>
          </a:xfrm>
        </p:spPr>
        <p:txBody>
          <a:bodyPr/>
          <a:lstStyle/>
          <a:p>
            <a:r>
              <a:rPr lang="en-GB" dirty="0"/>
              <a:t>What are the main challenges of mapping crime data? </a:t>
            </a:r>
          </a:p>
        </p:txBody>
      </p:sp>
      <p:pic>
        <p:nvPicPr>
          <p:cNvPr id="5" name="Picture 4" descr="The main challenges of mapping crime data include &#10;- Changes in routine (the increase of ASB over football season for example)&#10;- We are only mapping reported crimes, failing to include recorded statistics &#10;- It encodes systemic discrimination &#10;- Street level data is hard to map ">
            <a:extLst>
              <a:ext uri="{FF2B5EF4-FFF2-40B4-BE49-F238E27FC236}">
                <a16:creationId xmlns:a16="http://schemas.microsoft.com/office/drawing/2014/main" id="{E990983E-6878-4490-9E64-A213073EB97F}"/>
              </a:ext>
            </a:extLst>
          </p:cNvPr>
          <p:cNvPicPr>
            <a:picLocks noChangeAspect="1"/>
          </p:cNvPicPr>
          <p:nvPr/>
        </p:nvPicPr>
        <p:blipFill rotWithShape="1">
          <a:blip r:embed="rId2"/>
          <a:srcRect l="8191" t="33875" r="58651" b="35978"/>
          <a:stretch/>
        </p:blipFill>
        <p:spPr>
          <a:xfrm>
            <a:off x="312818" y="1672389"/>
            <a:ext cx="11610753" cy="2971800"/>
          </a:xfrm>
          <a:prstGeom prst="rect">
            <a:avLst/>
          </a:prstGeom>
        </p:spPr>
      </p:pic>
      <p:sp>
        <p:nvSpPr>
          <p:cNvPr id="2" name="Slide Number Placeholder 1">
            <a:extLst>
              <a:ext uri="{FF2B5EF4-FFF2-40B4-BE49-F238E27FC236}">
                <a16:creationId xmlns:a16="http://schemas.microsoft.com/office/drawing/2014/main" id="{92F89E61-856D-47FB-A8B1-DDFA575A390F}"/>
              </a:ext>
            </a:extLst>
          </p:cNvPr>
          <p:cNvSpPr>
            <a:spLocks noGrp="1"/>
          </p:cNvSpPr>
          <p:nvPr>
            <p:ph type="sldNum" sz="quarter" idx="12"/>
          </p:nvPr>
        </p:nvSpPr>
        <p:spPr/>
        <p:txBody>
          <a:bodyPr/>
          <a:lstStyle/>
          <a:p>
            <a:fld id="{016687C5-7511-7743-B429-3BDBE272F28B}" type="slidenum">
              <a:rPr lang="en-US" smtClean="0"/>
              <a:t>22</a:t>
            </a:fld>
            <a:endParaRPr lang="en-US" dirty="0"/>
          </a:p>
        </p:txBody>
      </p:sp>
    </p:spTree>
    <p:extLst>
      <p:ext uri="{BB962C8B-B14F-4D97-AF65-F5344CB8AC3E}">
        <p14:creationId xmlns:p14="http://schemas.microsoft.com/office/powerpoint/2010/main" val="3356862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991250-2770-48E4-8E7B-E757F068C0CC}"/>
              </a:ext>
            </a:extLst>
          </p:cNvPr>
          <p:cNvSpPr>
            <a:spLocks noGrp="1"/>
          </p:cNvSpPr>
          <p:nvPr>
            <p:ph type="title"/>
          </p:nvPr>
        </p:nvSpPr>
        <p:spPr>
          <a:xfrm>
            <a:off x="838200" y="485441"/>
            <a:ext cx="9977271" cy="548819"/>
          </a:xfrm>
        </p:spPr>
        <p:txBody>
          <a:bodyPr/>
          <a:lstStyle/>
          <a:p>
            <a:r>
              <a:rPr lang="en-GB" dirty="0"/>
              <a:t>What are the main challenges of mapping crime data? (continued)</a:t>
            </a:r>
          </a:p>
        </p:txBody>
      </p:sp>
      <p:pic>
        <p:nvPicPr>
          <p:cNvPr id="5" name="Picture 4" descr="Other challenges of mapping crime data include &#10;- Affected by decisions at force level, comparison across different forces may be affected &#10;- Emphasis of crime episodes/events - again linking back to routine activities &#10;- Deprivation statistics are not included in crime data ">
            <a:extLst>
              <a:ext uri="{FF2B5EF4-FFF2-40B4-BE49-F238E27FC236}">
                <a16:creationId xmlns:a16="http://schemas.microsoft.com/office/drawing/2014/main" id="{453E8ADB-B87B-4951-84FC-B10149850A8F}"/>
              </a:ext>
            </a:extLst>
          </p:cNvPr>
          <p:cNvPicPr>
            <a:picLocks noChangeAspect="1"/>
          </p:cNvPicPr>
          <p:nvPr/>
        </p:nvPicPr>
        <p:blipFill rotWithShape="1">
          <a:blip r:embed="rId2"/>
          <a:srcRect l="8388" t="32472" r="58750" b="51538"/>
          <a:stretch/>
        </p:blipFill>
        <p:spPr>
          <a:xfrm>
            <a:off x="512121" y="1929686"/>
            <a:ext cx="11332049" cy="1832293"/>
          </a:xfrm>
          <a:prstGeom prst="rect">
            <a:avLst/>
          </a:prstGeom>
        </p:spPr>
      </p:pic>
      <p:sp>
        <p:nvSpPr>
          <p:cNvPr id="2" name="Slide Number Placeholder 1">
            <a:extLst>
              <a:ext uri="{FF2B5EF4-FFF2-40B4-BE49-F238E27FC236}">
                <a16:creationId xmlns:a16="http://schemas.microsoft.com/office/drawing/2014/main" id="{92F89E61-856D-47FB-A8B1-DDFA575A390F}"/>
              </a:ext>
            </a:extLst>
          </p:cNvPr>
          <p:cNvSpPr>
            <a:spLocks noGrp="1"/>
          </p:cNvSpPr>
          <p:nvPr>
            <p:ph type="sldNum" sz="quarter" idx="12"/>
          </p:nvPr>
        </p:nvSpPr>
        <p:spPr/>
        <p:txBody>
          <a:bodyPr/>
          <a:lstStyle/>
          <a:p>
            <a:fld id="{016687C5-7511-7743-B429-3BDBE272F28B}" type="slidenum">
              <a:rPr lang="en-US" smtClean="0"/>
              <a:t>23</a:t>
            </a:fld>
            <a:endParaRPr lang="en-US" dirty="0"/>
          </a:p>
        </p:txBody>
      </p:sp>
    </p:spTree>
    <p:extLst>
      <p:ext uri="{BB962C8B-B14F-4D97-AF65-F5344CB8AC3E}">
        <p14:creationId xmlns:p14="http://schemas.microsoft.com/office/powerpoint/2010/main" val="1131904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E494-0EB5-47B4-8AA2-9B81858E7F59}"/>
              </a:ext>
            </a:extLst>
          </p:cNvPr>
          <p:cNvSpPr>
            <a:spLocks noGrp="1"/>
          </p:cNvSpPr>
          <p:nvPr>
            <p:ph type="title"/>
          </p:nvPr>
        </p:nvSpPr>
        <p:spPr>
          <a:xfrm>
            <a:off x="680309" y="736578"/>
            <a:ext cx="9977271" cy="548819"/>
          </a:xfrm>
        </p:spPr>
        <p:txBody>
          <a:bodyPr/>
          <a:lstStyle/>
          <a:p>
            <a:r>
              <a:rPr lang="en-GB" dirty="0"/>
              <a:t>Break and Preparing for The Code Demo…</a:t>
            </a:r>
          </a:p>
        </p:txBody>
      </p:sp>
      <p:sp>
        <p:nvSpPr>
          <p:cNvPr id="5" name="TextBox 4">
            <a:extLst>
              <a:ext uri="{FF2B5EF4-FFF2-40B4-BE49-F238E27FC236}">
                <a16:creationId xmlns:a16="http://schemas.microsoft.com/office/drawing/2014/main" id="{4CDC66AC-4452-4843-B389-05117C6CDC28}"/>
              </a:ext>
            </a:extLst>
          </p:cNvPr>
          <p:cNvSpPr txBox="1"/>
          <p:nvPr/>
        </p:nvSpPr>
        <p:spPr>
          <a:xfrm>
            <a:off x="680308" y="1989573"/>
            <a:ext cx="8302917"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Follow the steps in the ‘Preliminary </a:t>
            </a:r>
            <a:r>
              <a:rPr lang="en-GB" dirty="0" err="1">
                <a:solidFill>
                  <a:schemeClr val="tx2"/>
                </a:solidFill>
              </a:rPr>
              <a:t>Tasks.Rmd</a:t>
            </a:r>
            <a:r>
              <a:rPr lang="en-GB" dirty="0">
                <a:solidFill>
                  <a:schemeClr val="tx2"/>
                </a:solidFill>
              </a:rPr>
              <a:t>’ to set up your working directory and to the install packages required </a:t>
            </a:r>
          </a:p>
          <a:p>
            <a:endParaRPr lang="en-GB" dirty="0">
              <a:solidFill>
                <a:schemeClr val="tx2"/>
              </a:solidFill>
            </a:endParaRPr>
          </a:p>
          <a:p>
            <a:r>
              <a:rPr lang="en-GB" dirty="0">
                <a:solidFill>
                  <a:schemeClr val="tx2"/>
                </a:solidFill>
              </a:rPr>
              <a:t>In summary;</a:t>
            </a:r>
          </a:p>
          <a:p>
            <a:pPr marL="285750" indent="-285750">
              <a:buFont typeface="Arial" panose="020B0604020202020204" pitchFamily="34" charset="0"/>
              <a:buChar char="•"/>
            </a:pPr>
            <a:r>
              <a:rPr lang="en-GB" dirty="0">
                <a:solidFill>
                  <a:schemeClr val="tx2"/>
                </a:solidFill>
              </a:rPr>
              <a:t>Open R Studio and set up your working directory by </a:t>
            </a:r>
          </a:p>
          <a:p>
            <a:pPr marL="742950" lvl="1" indent="-285750">
              <a:buFont typeface="Arial" panose="020B0604020202020204" pitchFamily="34" charset="0"/>
              <a:buChar char="•"/>
            </a:pPr>
            <a:r>
              <a:rPr lang="en-GB" dirty="0">
                <a:solidFill>
                  <a:schemeClr val="tx2"/>
                </a:solidFill>
              </a:rPr>
              <a:t>Create a new project via version control and copy the repo from </a:t>
            </a:r>
            <a:r>
              <a:rPr lang="en-GB" dirty="0" err="1">
                <a:solidFill>
                  <a:schemeClr val="tx2"/>
                </a:solidFill>
              </a:rPr>
              <a:t>github</a:t>
            </a:r>
            <a:r>
              <a:rPr lang="en-GB" dirty="0">
                <a:solidFill>
                  <a:schemeClr val="tx2"/>
                </a:solidFill>
              </a:rPr>
              <a:t> (</a:t>
            </a:r>
            <a:r>
              <a:rPr lang="en-GB" i="1" dirty="0">
                <a:solidFill>
                  <a:schemeClr val="tx2"/>
                </a:solidFill>
              </a:rPr>
              <a:t>this will download all code and data onto your computer</a:t>
            </a:r>
            <a:r>
              <a:rPr lang="en-GB" dirty="0">
                <a:solidFill>
                  <a:schemeClr val="tx2"/>
                </a:solidFill>
              </a:rPr>
              <a:t>)</a:t>
            </a:r>
          </a:p>
        </p:txBody>
      </p:sp>
      <p:sp>
        <p:nvSpPr>
          <p:cNvPr id="4" name="Slide Number Placeholder 3">
            <a:extLst>
              <a:ext uri="{FF2B5EF4-FFF2-40B4-BE49-F238E27FC236}">
                <a16:creationId xmlns:a16="http://schemas.microsoft.com/office/drawing/2014/main" id="{6B9EEA93-BBE0-4DFB-9F40-FDE25253A943}"/>
              </a:ext>
            </a:extLst>
          </p:cNvPr>
          <p:cNvSpPr>
            <a:spLocks noGrp="1"/>
          </p:cNvSpPr>
          <p:nvPr>
            <p:ph type="sldNum" sz="quarter" idx="12"/>
          </p:nvPr>
        </p:nvSpPr>
        <p:spPr/>
        <p:txBody>
          <a:bodyPr/>
          <a:lstStyle/>
          <a:p>
            <a:fld id="{016687C5-7511-7743-B429-3BDBE272F28B}" type="slidenum">
              <a:rPr lang="en-US" smtClean="0"/>
              <a:t>24</a:t>
            </a:fld>
            <a:endParaRPr lang="en-US"/>
          </a:p>
        </p:txBody>
      </p:sp>
    </p:spTree>
    <p:extLst>
      <p:ext uri="{BB962C8B-B14F-4D97-AF65-F5344CB8AC3E}">
        <p14:creationId xmlns:p14="http://schemas.microsoft.com/office/powerpoint/2010/main" val="4077135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022D-F5D6-4388-977E-262B4C2BACD1}"/>
              </a:ext>
            </a:extLst>
          </p:cNvPr>
          <p:cNvSpPr>
            <a:spLocks noGrp="1"/>
          </p:cNvSpPr>
          <p:nvPr>
            <p:ph type="title"/>
          </p:nvPr>
        </p:nvSpPr>
        <p:spPr>
          <a:xfrm>
            <a:off x="998974" y="1482668"/>
            <a:ext cx="9977271" cy="548819"/>
          </a:xfrm>
        </p:spPr>
        <p:txBody>
          <a:bodyPr/>
          <a:lstStyle/>
          <a:p>
            <a:r>
              <a:rPr lang="en-GB" dirty="0"/>
              <a:t>Any Questions…</a:t>
            </a:r>
          </a:p>
        </p:txBody>
      </p:sp>
      <p:sp>
        <p:nvSpPr>
          <p:cNvPr id="4" name="Slide Number Placeholder 3">
            <a:extLst>
              <a:ext uri="{FF2B5EF4-FFF2-40B4-BE49-F238E27FC236}">
                <a16:creationId xmlns:a16="http://schemas.microsoft.com/office/drawing/2014/main" id="{98B57C82-3FD0-48D3-B5BF-5C42271BF72C}"/>
              </a:ext>
            </a:extLst>
          </p:cNvPr>
          <p:cNvSpPr>
            <a:spLocks noGrp="1"/>
          </p:cNvSpPr>
          <p:nvPr>
            <p:ph type="sldNum" sz="quarter" idx="12"/>
          </p:nvPr>
        </p:nvSpPr>
        <p:spPr/>
        <p:txBody>
          <a:bodyPr/>
          <a:lstStyle/>
          <a:p>
            <a:fld id="{016687C5-7511-7743-B429-3BDBE272F28B}" type="slidenum">
              <a:rPr lang="en-US" smtClean="0"/>
              <a:t>25</a:t>
            </a:fld>
            <a:endParaRPr lang="en-US"/>
          </a:p>
        </p:txBody>
      </p:sp>
    </p:spTree>
    <p:extLst>
      <p:ext uri="{BB962C8B-B14F-4D97-AF65-F5344CB8AC3E}">
        <p14:creationId xmlns:p14="http://schemas.microsoft.com/office/powerpoint/2010/main" val="2483493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endParaRPr lang="en-GB" dirty="0"/>
          </a:p>
        </p:txBody>
      </p:sp>
      <p:sp>
        <p:nvSpPr>
          <p:cNvPr id="3" name="Text Placeholder 2"/>
          <p:cNvSpPr>
            <a:spLocks noGrp="1"/>
          </p:cNvSpPr>
          <p:nvPr>
            <p:ph type="body" idx="1"/>
          </p:nvPr>
        </p:nvSpPr>
        <p:spPr>
          <a:xfrm>
            <a:off x="831849" y="3978181"/>
            <a:ext cx="6793593" cy="1500187"/>
          </a:xfrm>
        </p:spPr>
        <p:txBody>
          <a:bodyPr/>
          <a:lstStyle/>
          <a:p>
            <a:r>
              <a:rPr lang="en-GB" dirty="0">
                <a:hlinkClick r:id="rId2"/>
              </a:rPr>
              <a:t>Email:  nadia.kennar@manchester.ac.uk</a:t>
            </a:r>
            <a:r>
              <a:rPr lang="en-GB" dirty="0"/>
              <a:t> </a:t>
            </a:r>
          </a:p>
          <a:p>
            <a:r>
              <a:rPr lang="en-GB" dirty="0"/>
              <a:t>Twitter:  @NadiaKennar</a:t>
            </a:r>
          </a:p>
        </p:txBody>
      </p:sp>
      <p:sp>
        <p:nvSpPr>
          <p:cNvPr id="4" name="Slide Number Placeholder 3"/>
          <p:cNvSpPr>
            <a:spLocks noGrp="1"/>
          </p:cNvSpPr>
          <p:nvPr>
            <p:ph type="sldNum" sz="quarter" idx="12"/>
          </p:nvPr>
        </p:nvSpPr>
        <p:spPr/>
        <p:txBody>
          <a:bodyPr/>
          <a:lstStyle/>
          <a:p>
            <a:fld id="{016687C5-7511-7743-B429-3BDBE272F28B}" type="slidenum">
              <a:rPr lang="en-US" smtClean="0"/>
              <a:t>26</a:t>
            </a:fld>
            <a:endParaRPr lang="en-US"/>
          </a:p>
        </p:txBody>
      </p:sp>
    </p:spTree>
    <p:extLst>
      <p:ext uri="{BB962C8B-B14F-4D97-AF65-F5344CB8AC3E}">
        <p14:creationId xmlns:p14="http://schemas.microsoft.com/office/powerpoint/2010/main" val="1212910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GB" sz="3600" dirty="0"/>
              <a:t>Can you hear us?</a:t>
            </a:r>
          </a:p>
        </p:txBody>
      </p:sp>
      <p:sp>
        <p:nvSpPr>
          <p:cNvPr id="4" name="Oval Callout 3" descr="Question mark in a speech bubble"/>
          <p:cNvSpPr/>
          <p:nvPr/>
        </p:nvSpPr>
        <p:spPr>
          <a:xfrm>
            <a:off x="4081562" y="2065552"/>
            <a:ext cx="3965158" cy="3038463"/>
          </a:xfrm>
          <a:prstGeom prst="wedgeEllipseCallout">
            <a:avLst/>
          </a:prstGeom>
          <a:gradFill>
            <a:gsLst>
              <a:gs pos="49000">
                <a:schemeClr val="tx1"/>
              </a:gs>
              <a:gs pos="100000">
                <a:schemeClr val="bg1"/>
              </a:gs>
              <a:gs pos="10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dirty="0"/>
              <a:t>?</a:t>
            </a:r>
          </a:p>
        </p:txBody>
      </p:sp>
      <p:sp>
        <p:nvSpPr>
          <p:cNvPr id="2" name="Slide Number Placeholder 1"/>
          <p:cNvSpPr>
            <a:spLocks noGrp="1"/>
          </p:cNvSpPr>
          <p:nvPr>
            <p:ph type="sldNum" sz="quarter" idx="12"/>
          </p:nvPr>
        </p:nvSpPr>
        <p:spPr/>
        <p:txBody>
          <a:bodyPr/>
          <a:lstStyle/>
          <a:p>
            <a:fld id="{016687C5-7511-7743-B429-3BDBE272F28B}" type="slidenum">
              <a:rPr lang="en-US" smtClean="0"/>
              <a:t>3</a:t>
            </a:fld>
            <a:endParaRPr lang="en-US"/>
          </a:p>
        </p:txBody>
      </p:sp>
    </p:spTree>
    <p:extLst>
      <p:ext uri="{BB962C8B-B14F-4D97-AF65-F5344CB8AC3E}">
        <p14:creationId xmlns:p14="http://schemas.microsoft.com/office/powerpoint/2010/main" val="405471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Troubleshooting audio problems</a:t>
            </a:r>
          </a:p>
        </p:txBody>
      </p:sp>
      <p:sp>
        <p:nvSpPr>
          <p:cNvPr id="3" name="Text Placeholder 2"/>
          <p:cNvSpPr>
            <a:spLocks noGrp="1"/>
          </p:cNvSpPr>
          <p:nvPr>
            <p:ph type="body" sz="quarter" idx="13"/>
          </p:nvPr>
        </p:nvSpPr>
        <p:spPr/>
        <p:txBody>
          <a:bodyPr/>
          <a:lstStyle/>
          <a:p>
            <a:r>
              <a:rPr lang="en-GB" dirty="0"/>
              <a:t>Check your speaker/headset is plugged in / volume is on.</a:t>
            </a:r>
          </a:p>
          <a:p>
            <a:r>
              <a:rPr lang="en-GB" dirty="0"/>
              <a:t>Click on audio to change to listening via phone</a:t>
            </a:r>
          </a:p>
          <a:p>
            <a:r>
              <a:rPr lang="en-GB" dirty="0"/>
              <a:t>This workshop is live on YouTube. We are also recording this workshop and will post it on YouTube (</a:t>
            </a:r>
            <a:r>
              <a:rPr lang="en-GB" dirty="0">
                <a:hlinkClick r:id="rId2"/>
              </a:rPr>
              <a:t>https://www.youtube.com/user/UKDATASERVICE</a:t>
            </a:r>
            <a:r>
              <a:rPr lang="en-GB" dirty="0"/>
              <a:t>)</a:t>
            </a:r>
          </a:p>
        </p:txBody>
      </p:sp>
      <p:sp>
        <p:nvSpPr>
          <p:cNvPr id="4" name="Slide Number Placeholder 3"/>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2777420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Welcome </a:t>
            </a:r>
            <a:br>
              <a:rPr lang="en-GB" dirty="0"/>
            </a:br>
            <a:br>
              <a:rPr lang="en-GB" dirty="0"/>
            </a:br>
            <a:br>
              <a:rPr lang="en-GB" dirty="0"/>
            </a:br>
            <a:endParaRPr lang="en-GB" dirty="0"/>
          </a:p>
        </p:txBody>
      </p:sp>
      <p:sp>
        <p:nvSpPr>
          <p:cNvPr id="3" name="Text Placeholder 2"/>
          <p:cNvSpPr>
            <a:spLocks noGrp="1"/>
          </p:cNvSpPr>
          <p:nvPr>
            <p:ph type="body" idx="1"/>
          </p:nvPr>
        </p:nvSpPr>
        <p:spPr>
          <a:xfrm>
            <a:off x="1005991" y="3227067"/>
            <a:ext cx="9010206" cy="2737635"/>
          </a:xfrm>
        </p:spPr>
        <p:txBody>
          <a:bodyPr>
            <a:normAutofit/>
          </a:bodyPr>
          <a:lstStyle/>
          <a:p>
            <a:r>
              <a:rPr lang="en-GB" dirty="0"/>
              <a:t>All materials today are available here</a:t>
            </a:r>
          </a:p>
          <a:p>
            <a:endParaRPr lang="en-GB" dirty="0"/>
          </a:p>
          <a:p>
            <a:r>
              <a:rPr lang="en-GB" b="1" dirty="0" err="1"/>
              <a:t>Github</a:t>
            </a:r>
            <a:r>
              <a:rPr lang="en-GB" b="1" dirty="0"/>
              <a:t>: </a:t>
            </a:r>
            <a:r>
              <a:rPr lang="en-GB" dirty="0">
                <a:hlinkClick r:id="rId3"/>
              </a:rPr>
              <a:t>https://github.com/UKDataServiceOpen/Crime_Data_in_R</a:t>
            </a:r>
            <a:endParaRPr lang="en-GB" dirty="0"/>
          </a:p>
          <a:p>
            <a:r>
              <a:rPr lang="en-GB" dirty="0"/>
              <a:t>(under the Dec_2021 folder)</a:t>
            </a:r>
          </a:p>
          <a:p>
            <a:r>
              <a:rPr lang="en-GB" b="1" dirty="0"/>
              <a:t>Real-world example:  </a:t>
            </a:r>
            <a:r>
              <a:rPr lang="en-GB" dirty="0"/>
              <a:t>https://blog.ukdataservice.ac.uk/gis-spatial-data/</a:t>
            </a:r>
          </a:p>
          <a:p>
            <a:endParaRPr lang="en-GB" dirty="0"/>
          </a:p>
          <a:p>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5</a:t>
            </a:fld>
            <a:endParaRPr lang="en-US" dirty="0"/>
          </a:p>
        </p:txBody>
      </p:sp>
    </p:spTree>
    <p:extLst>
      <p:ext uri="{BB962C8B-B14F-4D97-AF65-F5344CB8AC3E}">
        <p14:creationId xmlns:p14="http://schemas.microsoft.com/office/powerpoint/2010/main" val="89592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GB" sz="3600" dirty="0"/>
              <a:t>Workshop Breakdown</a:t>
            </a:r>
          </a:p>
        </p:txBody>
      </p:sp>
      <p:sp>
        <p:nvSpPr>
          <p:cNvPr id="8" name="TextBox 7">
            <a:extLst>
              <a:ext uri="{FF2B5EF4-FFF2-40B4-BE49-F238E27FC236}">
                <a16:creationId xmlns:a16="http://schemas.microsoft.com/office/drawing/2014/main" id="{E304EFDD-C03F-4A59-9EDF-0F565EC3E4C1}"/>
              </a:ext>
            </a:extLst>
          </p:cNvPr>
          <p:cNvSpPr txBox="1"/>
          <p:nvPr/>
        </p:nvSpPr>
        <p:spPr>
          <a:xfrm>
            <a:off x="831849" y="1419155"/>
            <a:ext cx="9358897" cy="3693319"/>
          </a:xfrm>
          <a:prstGeom prst="rect">
            <a:avLst/>
          </a:prstGeom>
          <a:noFill/>
        </p:spPr>
        <p:txBody>
          <a:bodyPr wrap="square" rtlCol="0">
            <a:spAutoFit/>
          </a:bodyPr>
          <a:lstStyle/>
          <a:p>
            <a:r>
              <a:rPr lang="en-GB" sz="2400" dirty="0">
                <a:solidFill>
                  <a:srgbClr val="212322"/>
                </a:solidFill>
              </a:rPr>
              <a:t>Presentation;</a:t>
            </a:r>
          </a:p>
          <a:p>
            <a:pPr marL="342900" indent="-342900">
              <a:buFont typeface="Arial" panose="020B0604020202020204" pitchFamily="34" charset="0"/>
              <a:buChar char="•"/>
            </a:pPr>
            <a:r>
              <a:rPr lang="en-GB" sz="2400" dirty="0">
                <a:solidFill>
                  <a:srgbClr val="212322"/>
                </a:solidFill>
              </a:rPr>
              <a:t>Introduction to GIS and Spatial Data</a:t>
            </a:r>
          </a:p>
          <a:p>
            <a:endParaRPr lang="en-GB" sz="2400" dirty="0">
              <a:solidFill>
                <a:srgbClr val="212322"/>
              </a:solidFill>
            </a:endParaRPr>
          </a:p>
          <a:p>
            <a:r>
              <a:rPr lang="en-GB" sz="2400" dirty="0">
                <a:solidFill>
                  <a:srgbClr val="212322"/>
                </a:solidFill>
              </a:rPr>
              <a:t>Code Demo; </a:t>
            </a:r>
          </a:p>
          <a:p>
            <a:pPr marL="342900" indent="-342900">
              <a:buFont typeface="Arial" panose="020B0604020202020204" pitchFamily="34" charset="0"/>
              <a:buChar char="•"/>
            </a:pPr>
            <a:r>
              <a:rPr lang="en-GB" sz="2400" dirty="0">
                <a:solidFill>
                  <a:srgbClr val="212322"/>
                </a:solidFill>
              </a:rPr>
              <a:t>Topic 1 – Exploring our crime data </a:t>
            </a:r>
          </a:p>
          <a:p>
            <a:pPr marL="342900" indent="-342900">
              <a:buFont typeface="Arial" panose="020B0604020202020204" pitchFamily="34" charset="0"/>
              <a:buChar char="•"/>
            </a:pPr>
            <a:r>
              <a:rPr lang="en-GB" sz="2400" dirty="0">
                <a:solidFill>
                  <a:srgbClr val="212322"/>
                </a:solidFill>
              </a:rPr>
              <a:t>Topic 2 – Shapefiles </a:t>
            </a:r>
          </a:p>
          <a:p>
            <a:pPr marL="342900" indent="-342900">
              <a:buFont typeface="Arial" panose="020B0604020202020204" pitchFamily="34" charset="0"/>
              <a:buChar char="•"/>
            </a:pPr>
            <a:r>
              <a:rPr lang="en-GB" sz="2400" dirty="0">
                <a:solidFill>
                  <a:srgbClr val="212322"/>
                </a:solidFill>
              </a:rPr>
              <a:t>Topic 3 – Combining census data (crime rate vs crime count)</a:t>
            </a:r>
          </a:p>
          <a:p>
            <a:pPr marL="342900" indent="-342900">
              <a:buFont typeface="Arial" panose="020B0604020202020204" pitchFamily="34" charset="0"/>
              <a:buChar char="•"/>
            </a:pPr>
            <a:r>
              <a:rPr lang="en-GB" sz="2400" dirty="0">
                <a:solidFill>
                  <a:srgbClr val="212322"/>
                </a:solidFill>
              </a:rPr>
              <a:t>Extra Topic – Interactive maps via Leaflet Package</a:t>
            </a:r>
          </a:p>
          <a:p>
            <a:pPr marL="342900" indent="-342900">
              <a:buFont typeface="Arial" panose="020B0604020202020204" pitchFamily="34" charset="0"/>
              <a:buChar char="•"/>
            </a:pPr>
            <a:endParaRPr lang="en-GB" sz="2400" dirty="0">
              <a:solidFill>
                <a:srgbClr val="212322"/>
              </a:solidFill>
            </a:endParaRPr>
          </a:p>
          <a:p>
            <a:pPr marL="342900" indent="-342900">
              <a:buFont typeface="+mj-lt"/>
              <a:buAutoNum type="arabicPeriod"/>
            </a:pPr>
            <a:endParaRPr lang="en-GB" dirty="0"/>
          </a:p>
        </p:txBody>
      </p:sp>
      <p:sp>
        <p:nvSpPr>
          <p:cNvPr id="2" name="Slide Number Placeholder 1"/>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1168584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4059"/>
            <a:ext cx="9977271" cy="548819"/>
          </a:xfrm>
        </p:spPr>
        <p:txBody>
          <a:bodyPr/>
          <a:lstStyle/>
          <a:p>
            <a:r>
              <a:rPr lang="en-GB" sz="3600" dirty="0"/>
              <a:t>What is GIS?</a:t>
            </a:r>
          </a:p>
        </p:txBody>
      </p:sp>
      <p:sp>
        <p:nvSpPr>
          <p:cNvPr id="3" name="Text Placeholder 2"/>
          <p:cNvSpPr>
            <a:spLocks noGrp="1"/>
          </p:cNvSpPr>
          <p:nvPr>
            <p:ph type="body" sz="quarter" idx="13"/>
          </p:nvPr>
        </p:nvSpPr>
        <p:spPr>
          <a:xfrm>
            <a:off x="627185" y="1297505"/>
            <a:ext cx="8843682" cy="1156937"/>
          </a:xfrm>
        </p:spPr>
        <p:txBody>
          <a:bodyPr>
            <a:normAutofit fontScale="92500" lnSpcReduction="20000"/>
          </a:bodyPr>
          <a:lstStyle/>
          <a:p>
            <a:r>
              <a:rPr lang="en-GB" dirty="0"/>
              <a:t>Graphical Information Systems: </a:t>
            </a:r>
          </a:p>
          <a:p>
            <a:r>
              <a:rPr lang="en-US" i="1" dirty="0">
                <a:solidFill>
                  <a:srgbClr val="000000"/>
                </a:solidFill>
                <a:effectLst/>
                <a:latin typeface="GeographEditWeb"/>
              </a:rPr>
              <a:t>“computer system for capturing, storing, checking, and displaying data related to positions on Earth’s surface”</a:t>
            </a:r>
          </a:p>
          <a:p>
            <a:pPr marL="0" indent="0">
              <a:buNone/>
            </a:pPr>
            <a:endParaRPr lang="en-GB" i="1" dirty="0"/>
          </a:p>
          <a:p>
            <a:endParaRPr lang="en-GB" i="1" dirty="0"/>
          </a:p>
        </p:txBody>
      </p:sp>
      <p:pic>
        <p:nvPicPr>
          <p:cNvPr id="5" name="Picture 4" descr="This image highlights one of the first maps made by Roger Thomlinson's. he was commissioned by the Canadian government to create a useable and efficient inventory of its natural resources. He tried various manual methods for overlaying various environmental, cultural, and economic variables, but all were too costly. He helped to create automated computing">
            <a:extLst>
              <a:ext uri="{FF2B5EF4-FFF2-40B4-BE49-F238E27FC236}">
                <a16:creationId xmlns:a16="http://schemas.microsoft.com/office/drawing/2014/main" id="{A99A28F1-9C34-4A26-8C20-86C944C2E927}"/>
              </a:ext>
            </a:extLst>
          </p:cNvPr>
          <p:cNvPicPr>
            <a:picLocks noChangeAspect="1"/>
          </p:cNvPicPr>
          <p:nvPr/>
        </p:nvPicPr>
        <p:blipFill>
          <a:blip r:embed="rId2"/>
          <a:stretch>
            <a:fillRect/>
          </a:stretch>
        </p:blipFill>
        <p:spPr>
          <a:xfrm>
            <a:off x="1408387" y="2650194"/>
            <a:ext cx="5836475" cy="3669683"/>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7</a:t>
            </a:fld>
            <a:endParaRPr lang="en-US"/>
          </a:p>
        </p:txBody>
      </p:sp>
    </p:spTree>
    <p:extLst>
      <p:ext uri="{BB962C8B-B14F-4D97-AF65-F5344CB8AC3E}">
        <p14:creationId xmlns:p14="http://schemas.microsoft.com/office/powerpoint/2010/main" val="3242683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DBA0-299D-4E7D-BC71-51DE7CB4537C}"/>
              </a:ext>
            </a:extLst>
          </p:cNvPr>
          <p:cNvSpPr>
            <a:spLocks noGrp="1"/>
          </p:cNvSpPr>
          <p:nvPr>
            <p:ph type="title"/>
          </p:nvPr>
        </p:nvSpPr>
        <p:spPr>
          <a:xfrm>
            <a:off x="838200" y="514059"/>
            <a:ext cx="9977271" cy="548819"/>
          </a:xfrm>
        </p:spPr>
        <p:txBody>
          <a:bodyPr/>
          <a:lstStyle/>
          <a:p>
            <a:r>
              <a:rPr lang="en-GB" dirty="0"/>
              <a:t>What software's are available?</a:t>
            </a:r>
          </a:p>
        </p:txBody>
      </p:sp>
      <p:pic>
        <p:nvPicPr>
          <p:cNvPr id="5" name="Picture 4" descr="Logo of the software used in this workshop (RStudio)">
            <a:extLst>
              <a:ext uri="{FF2B5EF4-FFF2-40B4-BE49-F238E27FC236}">
                <a16:creationId xmlns:a16="http://schemas.microsoft.com/office/drawing/2014/main" id="{D215C536-B8FB-4C4E-B008-9D53F87FAB46}"/>
              </a:ext>
            </a:extLst>
          </p:cNvPr>
          <p:cNvPicPr>
            <a:picLocks noChangeAspect="1"/>
          </p:cNvPicPr>
          <p:nvPr/>
        </p:nvPicPr>
        <p:blipFill>
          <a:blip r:embed="rId2"/>
          <a:stretch>
            <a:fillRect/>
          </a:stretch>
        </p:blipFill>
        <p:spPr>
          <a:xfrm>
            <a:off x="5353520" y="4254680"/>
            <a:ext cx="3609975" cy="1266825"/>
          </a:xfrm>
          <a:prstGeom prst="rect">
            <a:avLst/>
          </a:prstGeom>
        </p:spPr>
      </p:pic>
      <p:sp>
        <p:nvSpPr>
          <p:cNvPr id="3" name="Text Placeholder 2">
            <a:extLst>
              <a:ext uri="{FF2B5EF4-FFF2-40B4-BE49-F238E27FC236}">
                <a16:creationId xmlns:a16="http://schemas.microsoft.com/office/drawing/2014/main" id="{C0068632-BB3A-4C0E-A7F8-FAC2501DACF0}"/>
              </a:ext>
            </a:extLst>
          </p:cNvPr>
          <p:cNvSpPr>
            <a:spLocks noGrp="1"/>
          </p:cNvSpPr>
          <p:nvPr>
            <p:ph type="body" sz="quarter" idx="13"/>
          </p:nvPr>
        </p:nvSpPr>
        <p:spPr/>
        <p:txBody>
          <a:bodyPr/>
          <a:lstStyle/>
          <a:p>
            <a:r>
              <a:rPr lang="en-GB" dirty="0" err="1"/>
              <a:t>GeoDa</a:t>
            </a:r>
            <a:r>
              <a:rPr lang="en-GB" dirty="0"/>
              <a:t>, </a:t>
            </a:r>
          </a:p>
          <a:p>
            <a:r>
              <a:rPr lang="en-GB" dirty="0"/>
              <a:t>ArcGIS, </a:t>
            </a:r>
          </a:p>
          <a:p>
            <a:r>
              <a:rPr lang="en-GB" dirty="0"/>
              <a:t>FME, </a:t>
            </a:r>
          </a:p>
          <a:p>
            <a:r>
              <a:rPr lang="en-GB" dirty="0"/>
              <a:t>QGIS, </a:t>
            </a:r>
          </a:p>
          <a:p>
            <a:r>
              <a:rPr lang="en-GB" dirty="0"/>
              <a:t>R</a:t>
            </a:r>
          </a:p>
          <a:p>
            <a:r>
              <a:rPr lang="en-GB" dirty="0"/>
              <a:t>…</a:t>
            </a:r>
          </a:p>
          <a:p>
            <a:endParaRPr lang="en-GB" dirty="0"/>
          </a:p>
          <a:p>
            <a:endParaRPr lang="en-GB" dirty="0"/>
          </a:p>
        </p:txBody>
      </p:sp>
      <p:sp>
        <p:nvSpPr>
          <p:cNvPr id="4" name="Slide Number Placeholder 3">
            <a:extLst>
              <a:ext uri="{FF2B5EF4-FFF2-40B4-BE49-F238E27FC236}">
                <a16:creationId xmlns:a16="http://schemas.microsoft.com/office/drawing/2014/main" id="{EEC95CB4-7C8D-41FE-9756-EF7A0DAD4734}"/>
              </a:ext>
            </a:extLst>
          </p:cNvPr>
          <p:cNvSpPr>
            <a:spLocks noGrp="1"/>
          </p:cNvSpPr>
          <p:nvPr>
            <p:ph type="sldNum" sz="quarter" idx="12"/>
          </p:nvPr>
        </p:nvSpPr>
        <p:spPr/>
        <p:txBody>
          <a:bodyPr/>
          <a:lstStyle/>
          <a:p>
            <a:fld id="{016687C5-7511-7743-B429-3BDBE272F28B}" type="slidenum">
              <a:rPr lang="en-US" smtClean="0"/>
              <a:t>8</a:t>
            </a:fld>
            <a:endParaRPr lang="en-US"/>
          </a:p>
        </p:txBody>
      </p:sp>
    </p:spTree>
    <p:extLst>
      <p:ext uri="{BB962C8B-B14F-4D97-AF65-F5344CB8AC3E}">
        <p14:creationId xmlns:p14="http://schemas.microsoft.com/office/powerpoint/2010/main" val="15846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467F-D18A-4427-886F-0FFE2486FFE9}"/>
              </a:ext>
            </a:extLst>
          </p:cNvPr>
          <p:cNvSpPr>
            <a:spLocks noGrp="1"/>
          </p:cNvSpPr>
          <p:nvPr>
            <p:ph type="title"/>
          </p:nvPr>
        </p:nvSpPr>
        <p:spPr/>
        <p:txBody>
          <a:bodyPr/>
          <a:lstStyle/>
          <a:p>
            <a:r>
              <a:rPr lang="en-GB" dirty="0"/>
              <a:t>Reference vs Thematic Maps</a:t>
            </a:r>
          </a:p>
        </p:txBody>
      </p:sp>
      <p:sp>
        <p:nvSpPr>
          <p:cNvPr id="3" name="Text Placeholder 2">
            <a:extLst>
              <a:ext uri="{FF2B5EF4-FFF2-40B4-BE49-F238E27FC236}">
                <a16:creationId xmlns:a16="http://schemas.microsoft.com/office/drawing/2014/main" id="{14A1768E-1B14-4EA3-83EA-A09445BA23BA}"/>
              </a:ext>
            </a:extLst>
          </p:cNvPr>
          <p:cNvSpPr>
            <a:spLocks noGrp="1"/>
          </p:cNvSpPr>
          <p:nvPr>
            <p:ph type="body" sz="quarter" idx="13"/>
          </p:nvPr>
        </p:nvSpPr>
        <p:spPr/>
        <p:txBody>
          <a:bodyPr/>
          <a:lstStyle/>
          <a:p>
            <a:r>
              <a:rPr lang="en-GB" dirty="0"/>
              <a:t>Reference Maps: used to communicate location on more static data points</a:t>
            </a:r>
          </a:p>
          <a:p>
            <a:pPr lvl="1"/>
            <a:r>
              <a:rPr lang="en-GB" dirty="0"/>
              <a:t>To ‘pin point’ data on a map </a:t>
            </a:r>
          </a:p>
          <a:p>
            <a:pPr lvl="1"/>
            <a:r>
              <a:rPr lang="en-GB" dirty="0"/>
              <a:t>Descriptive </a:t>
            </a:r>
          </a:p>
          <a:p>
            <a:pPr marL="0" indent="0">
              <a:buNone/>
            </a:pPr>
            <a:endParaRPr lang="en-GB" dirty="0"/>
          </a:p>
          <a:p>
            <a:r>
              <a:rPr lang="en-GB" dirty="0"/>
              <a:t>Thematic Maps: used to highlight a spatial relationship</a:t>
            </a:r>
          </a:p>
          <a:p>
            <a:pPr lvl="1"/>
            <a:r>
              <a:rPr lang="en-GB" dirty="0"/>
              <a:t>To ‘study a theme’ within a map</a:t>
            </a:r>
          </a:p>
          <a:p>
            <a:pPr lvl="1"/>
            <a:r>
              <a:rPr lang="en-GB" dirty="0"/>
              <a:t>Explanatory </a:t>
            </a:r>
          </a:p>
          <a:p>
            <a:endParaRPr lang="en-GB" dirty="0"/>
          </a:p>
        </p:txBody>
      </p:sp>
      <p:sp>
        <p:nvSpPr>
          <p:cNvPr id="4" name="Slide Number Placeholder 3">
            <a:extLst>
              <a:ext uri="{FF2B5EF4-FFF2-40B4-BE49-F238E27FC236}">
                <a16:creationId xmlns:a16="http://schemas.microsoft.com/office/drawing/2014/main" id="{FDA84A0D-D8DE-420E-A1F3-31D0E98B30AE}"/>
              </a:ext>
            </a:extLst>
          </p:cNvPr>
          <p:cNvSpPr>
            <a:spLocks noGrp="1"/>
          </p:cNvSpPr>
          <p:nvPr>
            <p:ph type="sldNum" sz="quarter" idx="12"/>
          </p:nvPr>
        </p:nvSpPr>
        <p:spPr/>
        <p:txBody>
          <a:bodyPr/>
          <a:lstStyle/>
          <a:p>
            <a:fld id="{016687C5-7511-7743-B429-3BDBE272F28B}" type="slidenum">
              <a:rPr lang="en-US" smtClean="0"/>
              <a:t>9</a:t>
            </a:fld>
            <a:endParaRPr lang="en-US"/>
          </a:p>
        </p:txBody>
      </p:sp>
    </p:spTree>
    <p:extLst>
      <p:ext uri="{BB962C8B-B14F-4D97-AF65-F5344CB8AC3E}">
        <p14:creationId xmlns:p14="http://schemas.microsoft.com/office/powerpoint/2010/main" val="1137663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833</Words>
  <Application>Microsoft Office PowerPoint</Application>
  <PresentationFormat>Widescreen</PresentationFormat>
  <Paragraphs>153</Paragraphs>
  <Slides>26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Avenir Next W01</vt:lpstr>
      <vt:lpstr>Calibri</vt:lpstr>
      <vt:lpstr>Calibri Light</vt:lpstr>
      <vt:lpstr>GeographEditWeb</vt:lpstr>
      <vt:lpstr>Office Theme</vt:lpstr>
      <vt:lpstr>PowerPoint Presentation</vt:lpstr>
      <vt:lpstr>Mapping Crime Data in R</vt:lpstr>
      <vt:lpstr>Can you hear us?</vt:lpstr>
      <vt:lpstr>Troubleshooting audio problems</vt:lpstr>
      <vt:lpstr>Welcome    </vt:lpstr>
      <vt:lpstr>Workshop Breakdown</vt:lpstr>
      <vt:lpstr>What is GIS?</vt:lpstr>
      <vt:lpstr>What software's are available?</vt:lpstr>
      <vt:lpstr>Reference vs Thematic Maps</vt:lpstr>
      <vt:lpstr>Reference vs Thematic Maps Continued… </vt:lpstr>
      <vt:lpstr>Scenario 1: The visualisation of road networks to improve road safety measures are a type of </vt:lpstr>
      <vt:lpstr>Scenario 2: The visualisation of the earths surface, showing its elevation, is a type of</vt:lpstr>
      <vt:lpstr>Scenario 3: Navigation tools such as Google maps or City-Mapper can be classed as</vt:lpstr>
      <vt:lpstr>Further Example; Tube Maps</vt:lpstr>
      <vt:lpstr>Can you give examples of any other types of map that share qualities of both thematic and reference maps? </vt:lpstr>
      <vt:lpstr>Can you give examples of any other types of map that share qualities of both thematic and reference maps? (continued)</vt:lpstr>
      <vt:lpstr>What is Spatial Data?</vt:lpstr>
      <vt:lpstr>Projection Methods</vt:lpstr>
      <vt:lpstr>Mercator vs Gall-Peter Projection </vt:lpstr>
      <vt:lpstr>Coordinate Reference Systems (CRS)</vt:lpstr>
      <vt:lpstr>What are the main challenges of mapping crime data?</vt:lpstr>
      <vt:lpstr>What are the main challenges of mapping crime data? </vt:lpstr>
      <vt:lpstr>What are the main challenges of mapping crime data? (continued)</vt:lpstr>
      <vt:lpstr>Break and Preparing for The Code Demo…</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nadia kennar</dc:creator>
  <cp:lastModifiedBy>nadia kennar</cp:lastModifiedBy>
  <cp:revision>1</cp:revision>
  <dcterms:created xsi:type="dcterms:W3CDTF">2022-05-26T10:57:17Z</dcterms:created>
  <dcterms:modified xsi:type="dcterms:W3CDTF">2022-05-26T10:58:53Z</dcterms:modified>
</cp:coreProperties>
</file>